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66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57" r:id="rId12"/>
    <p:sldId id="269" r:id="rId13"/>
    <p:sldId id="268" r:id="rId14"/>
    <p:sldId id="271" r:id="rId15"/>
    <p:sldId id="272" r:id="rId16"/>
    <p:sldId id="273" r:id="rId17"/>
    <p:sldId id="274" r:id="rId18"/>
    <p:sldId id="275" r:id="rId19"/>
    <p:sldId id="270" r:id="rId20"/>
    <p:sldId id="278" r:id="rId21"/>
    <p:sldId id="279" r:id="rId22"/>
    <p:sldId id="277" r:id="rId23"/>
    <p:sldId id="295" r:id="rId24"/>
    <p:sldId id="296" r:id="rId25"/>
    <p:sldId id="280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87" r:id="rId36"/>
    <p:sldId id="292" r:id="rId37"/>
    <p:sldId id="293" r:id="rId38"/>
    <p:sldId id="294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7E-2"/>
          <c:y val="2.5454545454545459E-2"/>
          <c:w val="0.59911894273127753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659968"/>
        <c:axId val="315689000"/>
      </c:scatterChart>
      <c:valAx>
        <c:axId val="278659968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315689000"/>
        <c:crosses val="autoZero"/>
        <c:crossBetween val="midCat"/>
        <c:majorUnit val="1"/>
        <c:minorUnit val="0.1"/>
      </c:valAx>
      <c:valAx>
        <c:axId val="315689000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278659968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479536"/>
        <c:axId val="472477184"/>
      </c:scatterChart>
      <c:valAx>
        <c:axId val="472479536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7184"/>
        <c:crosses val="autoZero"/>
        <c:crossBetween val="midCat"/>
        <c:majorUnit val="1"/>
        <c:minorUnit val="0.1"/>
      </c:valAx>
      <c:valAx>
        <c:axId val="472477184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9536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478360"/>
        <c:axId val="472481104"/>
      </c:scatterChart>
      <c:valAx>
        <c:axId val="472478360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81104"/>
        <c:crosses val="autoZero"/>
        <c:crossBetween val="midCat"/>
        <c:majorUnit val="1"/>
        <c:minorUnit val="0.1"/>
      </c:valAx>
      <c:valAx>
        <c:axId val="472481104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8360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485416"/>
        <c:axId val="472476008"/>
      </c:scatterChart>
      <c:valAx>
        <c:axId val="472485416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6008"/>
        <c:crosses val="autoZero"/>
        <c:crossBetween val="midCat"/>
        <c:majorUnit val="1"/>
        <c:minorUnit val="0.1"/>
      </c:valAx>
      <c:valAx>
        <c:axId val="472476008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85416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37813130713539"/>
          <c:y val="3.5217728631361431E-3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485808"/>
        <c:axId val="472479928"/>
      </c:scatterChart>
      <c:valAx>
        <c:axId val="472485808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9928"/>
        <c:crosses val="autoZero"/>
        <c:crossBetween val="midCat"/>
        <c:majorUnit val="1"/>
        <c:minorUnit val="0.1"/>
      </c:valAx>
      <c:valAx>
        <c:axId val="472479928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85808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010459583153908E-3"/>
          <c:y val="0"/>
          <c:w val="0.59911894273127753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344144"/>
        <c:axId val="416348848"/>
      </c:scatterChart>
      <c:valAx>
        <c:axId val="416344144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8848"/>
        <c:crosses val="autoZero"/>
        <c:crossBetween val="midCat"/>
        <c:majorUnit val="1"/>
        <c:minorUnit val="0.1"/>
      </c:valAx>
      <c:valAx>
        <c:axId val="416348848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4144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340616"/>
        <c:axId val="416345320"/>
      </c:scatterChart>
      <c:valAx>
        <c:axId val="416340616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5320"/>
        <c:crosses val="autoZero"/>
        <c:crossBetween val="midCat"/>
        <c:majorUnit val="1"/>
        <c:minorUnit val="0.1"/>
      </c:valAx>
      <c:valAx>
        <c:axId val="416345320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0616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1602021969476"/>
          <c:y val="4.7272812437927574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466096"/>
        <c:axId val="392466488"/>
      </c:scatterChart>
      <c:valAx>
        <c:axId val="392466096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392466488"/>
        <c:crosses val="autoZero"/>
        <c:crossBetween val="midCat"/>
        <c:majorUnit val="1"/>
        <c:minorUnit val="0.1"/>
      </c:valAx>
      <c:valAx>
        <c:axId val="392466488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392466096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7E-2"/>
          <c:y val="2.5454545454545466E-2"/>
          <c:w val="0.5991189427312773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6208888"/>
        <c:axId val="346205752"/>
      </c:scatterChart>
      <c:valAx>
        <c:axId val="346208888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346205752"/>
        <c:crosses val="autoZero"/>
        <c:crossBetween val="midCat"/>
        <c:majorUnit val="1"/>
        <c:minorUnit val="0.1"/>
      </c:valAx>
      <c:valAx>
        <c:axId val="346205752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346208888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097080"/>
        <c:axId val="415098256"/>
      </c:scatterChart>
      <c:valAx>
        <c:axId val="415097080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5098256"/>
        <c:crosses val="autoZero"/>
        <c:crossBetween val="midCat"/>
        <c:majorUnit val="1"/>
        <c:minorUnit val="0.1"/>
      </c:valAx>
      <c:valAx>
        <c:axId val="415098256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5097080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5089240"/>
        <c:axId val="415090024"/>
      </c:scatterChart>
      <c:valAx>
        <c:axId val="415089240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5090024"/>
        <c:crosses val="autoZero"/>
        <c:crossBetween val="midCat"/>
        <c:majorUnit val="1"/>
        <c:minorUnit val="0.1"/>
      </c:valAx>
      <c:valAx>
        <c:axId val="415090024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5089240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346496"/>
        <c:axId val="416342968"/>
      </c:scatterChart>
      <c:valAx>
        <c:axId val="416346496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2968"/>
        <c:crosses val="autoZero"/>
        <c:crossBetween val="midCat"/>
        <c:majorUnit val="1"/>
        <c:minorUnit val="0.1"/>
      </c:valAx>
      <c:valAx>
        <c:axId val="416342968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6496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352376"/>
        <c:axId val="416346104"/>
      </c:scatterChart>
      <c:valAx>
        <c:axId val="416352376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6104"/>
        <c:crosses val="autoZero"/>
        <c:crossBetween val="midCat"/>
        <c:majorUnit val="1"/>
        <c:minorUnit val="0.1"/>
      </c:valAx>
      <c:valAx>
        <c:axId val="416346104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52376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37813130713539"/>
          <c:y val="3.5217728631361431E-3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346888"/>
        <c:axId val="416348456"/>
      </c:scatterChart>
      <c:valAx>
        <c:axId val="416346888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8456"/>
        <c:crosses val="autoZero"/>
        <c:crossBetween val="midCat"/>
        <c:majorUnit val="1"/>
        <c:minorUnit val="0.1"/>
      </c:valAx>
      <c:valAx>
        <c:axId val="416348456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16346888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418502202643175E-2"/>
          <c:y val="2.5454545454545455E-2"/>
          <c:w val="0.59911894273127742"/>
          <c:h val="0.95272727272727264"/>
        </c:manualLayout>
      </c:layout>
      <c:scatterChart>
        <c:scatterStyle val="lineMarker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6">
                  <c:v>0</c:v>
                </c:pt>
                <c:pt idx="10">
                  <c:v>0</c:v>
                </c:pt>
                <c:pt idx="14">
                  <c:v>0</c:v>
                </c:pt>
                <c:pt idx="20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</c:numCache>
            </c:numRef>
          </c:yVal>
          <c:smooth val="0"/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ln w="12672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2476792"/>
        <c:axId val="472475616"/>
      </c:scatterChart>
      <c:valAx>
        <c:axId val="472476792"/>
        <c:scaling>
          <c:orientation val="minMax"/>
          <c:max val="11"/>
          <c:min val="-11"/>
        </c:scaling>
        <c:delete val="0"/>
        <c:axPos val="b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5616"/>
        <c:crosses val="autoZero"/>
        <c:crossBetween val="midCat"/>
        <c:majorUnit val="1"/>
        <c:minorUnit val="0.1"/>
      </c:valAx>
      <c:valAx>
        <c:axId val="472475616"/>
        <c:scaling>
          <c:orientation val="minMax"/>
          <c:max val="10"/>
          <c:min val="-10"/>
        </c:scaling>
        <c:delete val="0"/>
        <c:axPos val="l"/>
        <c:majorGridlines>
          <c:spPr>
            <a:ln w="316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cross"/>
        <c:tickLblPos val="none"/>
        <c:spPr>
          <a:ln w="44450">
            <a:solidFill>
              <a:srgbClr val="FF0000"/>
            </a:solidFill>
            <a:prstDash val="solid"/>
          </a:ln>
        </c:spPr>
        <c:crossAx val="472476792"/>
        <c:crosses val="autoZero"/>
        <c:crossBetween val="midCat"/>
        <c:majorUnit val="1"/>
        <c:minorUnit val="0.1"/>
      </c:valAx>
      <c:spPr>
        <a:noFill/>
        <a:ln w="25344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79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0.68519</cdr:x>
      <cdr:y>0.03367</cdr:y>
    </cdr:from>
    <cdr:to>
      <cdr:x>0.98148</cdr:x>
      <cdr:y>0.92599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38800" y="152400"/>
          <a:ext cx="2438400" cy="403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Find the slope of these lines.</a:t>
          </a:r>
        </a:p>
        <a:p xmlns:a="http://schemas.openxmlformats.org/drawingml/2006/main">
          <a:endParaRPr lang="en-US" sz="2000" dirty="0"/>
        </a:p>
        <a:p xmlns:a="http://schemas.openxmlformats.org/drawingml/2006/main">
          <a:endParaRPr lang="en-US" sz="2000" dirty="0" smtClean="0"/>
        </a:p>
        <a:p xmlns:a="http://schemas.openxmlformats.org/drawingml/2006/main">
          <a:endParaRPr lang="en-US" sz="2000" dirty="0" smtClean="0"/>
        </a:p>
        <a:p xmlns:a="http://schemas.openxmlformats.org/drawingml/2006/main">
          <a:endParaRPr lang="en-US" sz="2000" dirty="0"/>
        </a:p>
        <a:p xmlns:a="http://schemas.openxmlformats.org/drawingml/2006/main">
          <a:r>
            <a:rPr lang="en-US" sz="2000" dirty="0" smtClean="0"/>
            <a:t>Be aware of scales if the x and y axis have different scales this affects measuring slope.</a:t>
          </a:r>
        </a:p>
        <a:p xmlns:a="http://schemas.openxmlformats.org/drawingml/2006/main">
          <a:endParaRPr lang="en-US" sz="2000" dirty="0"/>
        </a:p>
        <a:p xmlns:a="http://schemas.openxmlformats.org/drawingml/2006/main"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0.12488</cdr:y>
    </cdr:from>
    <cdr:to>
      <cdr:x>0.38351</cdr:x>
      <cdr:y>0.70063</cdr:y>
    </cdr:to>
    <cdr:sp macro="" textlink="">
      <cdr:nvSpPr>
        <cdr:cNvPr id="3" name="Freeform 2"/>
        <cdr:cNvSpPr/>
      </cdr:nvSpPr>
      <cdr:spPr>
        <a:xfrm xmlns:a="http://schemas.openxmlformats.org/drawingml/2006/main">
          <a:off x="0" y="319228"/>
          <a:ext cx="1782619" cy="1471808"/>
        </a:xfrm>
        <a:custGeom xmlns:a="http://schemas.openxmlformats.org/drawingml/2006/main">
          <a:avLst/>
          <a:gdLst>
            <a:gd name="connsiteX0" fmla="*/ 0 w 1782619"/>
            <a:gd name="connsiteY0" fmla="*/ 488744 h 1471808"/>
            <a:gd name="connsiteX1" fmla="*/ 655782 w 1782619"/>
            <a:gd name="connsiteY1" fmla="*/ 8453 h 1471808"/>
            <a:gd name="connsiteX2" fmla="*/ 1200728 w 1782619"/>
            <a:gd name="connsiteY2" fmla="*/ 848962 h 1471808"/>
            <a:gd name="connsiteX3" fmla="*/ 1551709 w 1782619"/>
            <a:gd name="connsiteY3" fmla="*/ 1458562 h 1471808"/>
            <a:gd name="connsiteX4" fmla="*/ 1782619 w 1782619"/>
            <a:gd name="connsiteY4" fmla="*/ 1209180 h 147180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1782619" h="1471808">
              <a:moveTo>
                <a:pt x="0" y="488744"/>
              </a:moveTo>
              <a:cubicBezTo>
                <a:pt x="227830" y="218580"/>
                <a:pt x="455661" y="-51583"/>
                <a:pt x="655782" y="8453"/>
              </a:cubicBezTo>
              <a:cubicBezTo>
                <a:pt x="855903" y="68489"/>
                <a:pt x="1051407" y="607277"/>
                <a:pt x="1200728" y="848962"/>
              </a:cubicBezTo>
              <a:cubicBezTo>
                <a:pt x="1350049" y="1090647"/>
                <a:pt x="1454727" y="1398526"/>
                <a:pt x="1551709" y="1458562"/>
              </a:cubicBezTo>
              <a:cubicBezTo>
                <a:pt x="1648691" y="1518598"/>
                <a:pt x="1715655" y="1363889"/>
                <a:pt x="1782619" y="1209180"/>
              </a:cubicBezTo>
            </a:path>
          </a:pathLst>
        </a:custGeom>
        <a:noFill xmlns:a="http://schemas.openxmlformats.org/drawingml/2006/main"/>
        <a:ln xmlns:a="http://schemas.openxmlformats.org/drawingml/2006/main">
          <a:headEnd type="triangle" w="med" len="med"/>
          <a:tailEnd type="none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0.47243</cdr:x>
      <cdr:y>0.40282</cdr:y>
    </cdr:from>
    <cdr:to>
      <cdr:x>0.60954</cdr:x>
      <cdr:y>0.68513</cdr:y>
    </cdr:to>
    <cdr:sp macro="" textlink="">
      <cdr:nvSpPr>
        <cdr:cNvPr id="4" name="Freeform 3"/>
        <cdr:cNvSpPr/>
      </cdr:nvSpPr>
      <cdr:spPr>
        <a:xfrm xmlns:a="http://schemas.openxmlformats.org/drawingml/2006/main">
          <a:off x="2195945" y="1029732"/>
          <a:ext cx="637309" cy="721679"/>
        </a:xfrm>
        <a:custGeom xmlns:a="http://schemas.openxmlformats.org/drawingml/2006/main">
          <a:avLst/>
          <a:gdLst>
            <a:gd name="connsiteX0" fmla="*/ 0 w 637309"/>
            <a:gd name="connsiteY0" fmla="*/ 0 h 721679"/>
            <a:gd name="connsiteX1" fmla="*/ 397164 w 637309"/>
            <a:gd name="connsiteY1" fmla="*/ 720436 h 721679"/>
            <a:gd name="connsiteX2" fmla="*/ 637309 w 637309"/>
            <a:gd name="connsiteY2" fmla="*/ 138545 h 72167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</a:cxnLst>
          <a:rect l="l" t="t" r="r" b="b"/>
          <a:pathLst>
            <a:path w="637309" h="721679">
              <a:moveTo>
                <a:pt x="0" y="0"/>
              </a:moveTo>
              <a:cubicBezTo>
                <a:pt x="145473" y="348672"/>
                <a:pt x="290946" y="697345"/>
                <a:pt x="397164" y="720436"/>
              </a:cubicBezTo>
              <a:cubicBezTo>
                <a:pt x="503382" y="743527"/>
                <a:pt x="570345" y="441036"/>
                <a:pt x="637309" y="138545"/>
              </a:cubicBezTo>
            </a:path>
          </a:pathLst>
        </a:custGeom>
        <a:noFill xmlns:a="http://schemas.openxmlformats.org/drawingml/2006/main"/>
        <a:ln xmlns:a="http://schemas.openxmlformats.org/drawingml/2006/main">
          <a:headEnd type="none" w="med" len="med"/>
          <a:tailEnd type="triangle" w="med" len="med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D893F-4F97-4936-8E1A-A44395E767A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A6498-75AB-4F6E-9FDE-B53B22C70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CA697-72DD-424B-8116-6E2260B1893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7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CA697-72DD-424B-8116-6E2260B1893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2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16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1600200"/>
            <a:ext cx="5181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600200"/>
            <a:ext cx="5181600" cy="4419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F63743A-352F-486E-8ABA-36ED356162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8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0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5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7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6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9934-6F97-410A-B8C3-1CB2FC8EED6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9B9E-DC11-47E5-93BB-B2378F98C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Linear equations/basic function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22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3x + 2y = 9   find 5 solutions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    y = 3x/5 – 2 find 3 solutions</a:t>
            </a:r>
          </a:p>
          <a:p>
            <a:endParaRPr lang="en-US" dirty="0"/>
          </a:p>
          <a:p>
            <a:r>
              <a:rPr lang="en-US" dirty="0" smtClean="0"/>
              <a:t>Find 3 solutions to   y = 7  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6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Determine and interpret y-intercept of a line and root (x-intercept) of a line</a:t>
            </a:r>
          </a:p>
          <a:p>
            <a:r>
              <a:rPr lang="en-US" dirty="0" smtClean="0"/>
              <a:t>Determine and interpret slope(rate of change) of a line: from graph, points, equation</a:t>
            </a:r>
          </a:p>
          <a:p>
            <a:r>
              <a:rPr lang="en-US" dirty="0" smtClean="0"/>
              <a:t>Construct a graph:  from table, from point/slope description, from equation</a:t>
            </a:r>
          </a:p>
          <a:p>
            <a:r>
              <a:rPr lang="en-US" dirty="0" smtClean="0"/>
              <a:t>Write linear equations </a:t>
            </a:r>
          </a:p>
          <a:p>
            <a:r>
              <a:rPr lang="en-US" dirty="0" smtClean="0"/>
              <a:t>Solve 2 and3 variable systems</a:t>
            </a:r>
          </a:p>
          <a:p>
            <a:r>
              <a:rPr lang="en-US" dirty="0" smtClean="0"/>
              <a:t>Understand function notation  [ f(x)= y ]</a:t>
            </a:r>
          </a:p>
          <a:p>
            <a:r>
              <a:rPr lang="en-US" dirty="0" smtClean="0"/>
              <a:t>Understand domain and range</a:t>
            </a:r>
          </a:p>
          <a:p>
            <a:r>
              <a:rPr lang="en-US" dirty="0" smtClean="0"/>
              <a:t>Understand intervals of increase/decrease and  </a:t>
            </a:r>
            <a:r>
              <a:rPr lang="en-US" dirty="0"/>
              <a:t>m</a:t>
            </a:r>
            <a:r>
              <a:rPr lang="en-US" dirty="0" smtClean="0"/>
              <a:t>aximum/minimum points</a:t>
            </a:r>
          </a:p>
        </p:txBody>
      </p:sp>
    </p:spTree>
    <p:extLst>
      <p:ext uri="{BB962C8B-B14F-4D97-AF65-F5344CB8AC3E}">
        <p14:creationId xmlns:p14="http://schemas.microsoft.com/office/powerpoint/2010/main" val="3443715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intercept is a </a:t>
            </a:r>
            <a:r>
              <a:rPr lang="en-US" b="1" u="sng" dirty="0" smtClean="0">
                <a:solidFill>
                  <a:srgbClr val="FF0000"/>
                </a:solidFill>
              </a:rPr>
              <a:t>point- a solution pair </a:t>
            </a:r>
            <a:r>
              <a:rPr lang="en-US" dirty="0" smtClean="0"/>
              <a:t>where a graph crosses the x- axis or the y- axis.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( x-intercepts are frequently called roots )  </a:t>
            </a:r>
          </a:p>
          <a:p>
            <a:endParaRPr lang="en-US" dirty="0" smtClean="0"/>
          </a:p>
          <a:p>
            <a:r>
              <a:rPr lang="en-US" dirty="0" smtClean="0"/>
              <a:t>An x-intercept (root) has a y-coordinate of zero</a:t>
            </a:r>
          </a:p>
          <a:p>
            <a:r>
              <a:rPr lang="en-US" dirty="0" smtClean="0"/>
              <a:t>A y-intercept has an x- coordinate of zero</a:t>
            </a:r>
          </a:p>
          <a:p>
            <a:endParaRPr lang="en-US" dirty="0" smtClean="0"/>
          </a:p>
          <a:p>
            <a:r>
              <a:rPr lang="en-US" dirty="0" smtClean="0"/>
              <a:t>Thus intercepts are also sometimes referred to as the zeroes of the equation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78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intercepts : algebraically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.2x - .6y = 2.4</a:t>
            </a:r>
          </a:p>
          <a:p>
            <a:endParaRPr lang="en-US" dirty="0" smtClean="0"/>
          </a:p>
          <a:p>
            <a:r>
              <a:rPr lang="en-US" dirty="0" smtClean="0"/>
              <a:t>y = 3x – 7 </a:t>
            </a:r>
          </a:p>
          <a:p>
            <a:endParaRPr lang="en-US" dirty="0"/>
          </a:p>
          <a:p>
            <a:r>
              <a:rPr lang="en-US" dirty="0" smtClean="0"/>
              <a:t>3000 + y =   6x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16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Slope/ rate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Slope is a measure of the angle of a line. It is a single number.  It measures the rise and run of any 2 points on the line.  It is the same number for EVERY pair of points on a line</a:t>
            </a:r>
          </a:p>
          <a:p>
            <a:endParaRPr lang="en-US" dirty="0" smtClean="0"/>
          </a:p>
          <a:p>
            <a:r>
              <a:rPr lang="en-US" dirty="0" smtClean="0"/>
              <a:t>Rate of change is a ratio used to compare the change in two numeric items. For a linear equation the rate of change is the same for EVERY pair of solutions.</a:t>
            </a:r>
          </a:p>
          <a:p>
            <a:endParaRPr lang="en-US" dirty="0" smtClean="0"/>
          </a:p>
          <a:p>
            <a:r>
              <a:rPr lang="en-US" dirty="0" smtClean="0"/>
              <a:t>Slope IS a rate of change – for a line rate of change is  constant and is equal to slope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find the slope of lines that pass through the following points</a:t>
            </a:r>
          </a:p>
          <a:p>
            <a:r>
              <a:rPr lang="en-US" dirty="0"/>
              <a:t> </a:t>
            </a:r>
            <a:r>
              <a:rPr lang="en-US" dirty="0" smtClean="0"/>
              <a:t>     (2,9)   (-3,8)</a:t>
            </a:r>
          </a:p>
          <a:p>
            <a:r>
              <a:rPr lang="en-US" dirty="0"/>
              <a:t> </a:t>
            </a:r>
            <a:r>
              <a:rPr lang="en-US" dirty="0" smtClean="0"/>
              <a:t>      (-6,3)  (3, - 4)</a:t>
            </a:r>
          </a:p>
          <a:p>
            <a:r>
              <a:rPr lang="en-US" dirty="0"/>
              <a:t> </a:t>
            </a:r>
            <a:r>
              <a:rPr lang="en-US" dirty="0" smtClean="0"/>
              <a:t>    ( 0, 6)  (5,6)</a:t>
            </a:r>
          </a:p>
          <a:p>
            <a:r>
              <a:rPr lang="en-US" dirty="0"/>
              <a:t> </a:t>
            </a:r>
            <a:r>
              <a:rPr lang="en-US" dirty="0" smtClean="0"/>
              <a:t>     (-5, 4)  (-5,8)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462341"/>
              </p:ext>
            </p:extLst>
          </p:nvPr>
        </p:nvGraphicFramePr>
        <p:xfrm>
          <a:off x="20574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514600" y="1905000"/>
            <a:ext cx="4495800" cy="144780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484700" y="3657600"/>
            <a:ext cx="3154101" cy="222812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7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find the slope of each line described here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y</a:t>
                </a:r>
                <a:r>
                  <a:rPr lang="en-US" dirty="0" smtClean="0"/>
                  <a:t> = 5 – 2x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3y – 2x = 12</a:t>
                </a:r>
              </a:p>
              <a:p>
                <a:endParaRPr lang="en-US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y = -3</a:t>
                </a:r>
              </a:p>
              <a:p>
                <a:endParaRPr lang="en-US" dirty="0"/>
              </a:p>
              <a:p>
                <a:r>
                  <a:rPr lang="en-US" dirty="0"/>
                  <a:t>x</a:t>
                </a:r>
                <a:r>
                  <a:rPr lang="en-US" dirty="0" smtClean="0"/>
                  <a:t> = 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20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about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the line is increasing if and only if the slope is positive</a:t>
            </a:r>
          </a:p>
          <a:p>
            <a:r>
              <a:rPr lang="en-US" dirty="0" smtClean="0"/>
              <a:t>The line is decreasing if and only if the slope is negative</a:t>
            </a:r>
          </a:p>
          <a:p>
            <a:r>
              <a:rPr lang="en-US" dirty="0" smtClean="0"/>
              <a:t>If the line is horizontal the slope is 0.</a:t>
            </a:r>
          </a:p>
          <a:p>
            <a:r>
              <a:rPr lang="en-US" dirty="0" smtClean="0"/>
              <a:t>If the line is vertical the slope is undefined</a:t>
            </a:r>
          </a:p>
          <a:p>
            <a:r>
              <a:rPr lang="en-US" dirty="0" smtClean="0"/>
              <a:t>Slope is a rate –  ∆y/∆x  - </a:t>
            </a:r>
          </a:p>
          <a:p>
            <a:r>
              <a:rPr lang="en-US" dirty="0" smtClean="0"/>
              <a:t>in y = mx     m is the rate of change that corresponds to the slope of the line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Applications: Understanding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in an application the  x-axis and y-axis have labels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x variable and the y variable have labels.</a:t>
            </a:r>
          </a:p>
          <a:p>
            <a:r>
              <a:rPr lang="en-US" dirty="0" smtClean="0"/>
              <a:t>Therefore ordered pairs have labels and slope has a label that comes from these labels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</a:p>
          <a:p>
            <a:pPr marL="0" indent="0">
              <a:buNone/>
            </a:pPr>
            <a:r>
              <a:rPr lang="en-US" dirty="0" smtClean="0"/>
              <a:t>Ex:  Given a graph that shows the calories consumed by running over a period of hours.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in other words       y is calories       x is hours</a:t>
            </a:r>
          </a:p>
          <a:p>
            <a:pPr marL="0" indent="0">
              <a:buNone/>
            </a:pPr>
            <a:r>
              <a:rPr lang="en-US" dirty="0" smtClean="0"/>
              <a:t>What would the point (2, 4034)  mean?</a:t>
            </a:r>
          </a:p>
          <a:p>
            <a:pPr marL="0" indent="0">
              <a:buNone/>
            </a:pPr>
            <a:r>
              <a:rPr lang="en-US" dirty="0" smtClean="0"/>
              <a:t>The point (0,500) would mean?   </a:t>
            </a:r>
            <a:r>
              <a:rPr lang="en-US" dirty="0"/>
              <a:t>What about (-3, 268)?    What does  (4, 0) mean? 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Are these points likely to be a solution points for this relation? 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the graph is linear and its slope is  5297/2 what does this number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Pre-requisite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Expressions/equations</a:t>
            </a:r>
          </a:p>
          <a:p>
            <a:r>
              <a:rPr lang="en-US" dirty="0" smtClean="0"/>
              <a:t>Evaluate, simplify, solve</a:t>
            </a:r>
          </a:p>
          <a:p>
            <a:r>
              <a:rPr lang="en-US" dirty="0" smtClean="0"/>
              <a:t>Solutions – graphs</a:t>
            </a:r>
          </a:p>
          <a:p>
            <a:r>
              <a:rPr lang="en-US" dirty="0" smtClean="0"/>
              <a:t>Solution tables</a:t>
            </a:r>
          </a:p>
          <a:p>
            <a:r>
              <a:rPr lang="en-US" dirty="0" smtClean="0"/>
              <a:t>Linear vs nonlinear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41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graph is a picture of solution pairs (or triplets) to an equation</a:t>
            </a:r>
          </a:p>
          <a:p>
            <a:endParaRPr lang="en-US" dirty="0" smtClean="0"/>
          </a:p>
          <a:p>
            <a:r>
              <a:rPr lang="en-US" dirty="0" smtClean="0"/>
              <a:t>Linear equations are so – called because the graph of the solutions to a linear equation in two variables is always a straight line</a:t>
            </a:r>
          </a:p>
          <a:p>
            <a:endParaRPr lang="en-US" dirty="0"/>
          </a:p>
          <a:p>
            <a:r>
              <a:rPr lang="en-US" dirty="0" smtClean="0"/>
              <a:t>Graph -  by hand -    determine pairs of numbers that solve the problem – plot them on a co- ordinate grid – connect the points :  when you know it is a linear equation you need 2 points to determine the graph</a:t>
            </a:r>
          </a:p>
          <a:p>
            <a:endParaRPr lang="en-US" dirty="0" smtClean="0"/>
          </a:p>
          <a:p>
            <a:r>
              <a:rPr lang="en-US" dirty="0" smtClean="0"/>
              <a:t>Graph – with calculator </a:t>
            </a:r>
            <a:r>
              <a:rPr lang="en-US" b="1" dirty="0" smtClean="0">
                <a:solidFill>
                  <a:srgbClr val="FF0000"/>
                </a:solidFill>
              </a:rPr>
              <a:t>solve for y </a:t>
            </a:r>
            <a:r>
              <a:rPr lang="en-US" dirty="0" smtClean="0"/>
              <a:t>– set an appropriate window - enter the formula into “y= “  screen – press graph -  use TRACE to determine points on the graph </a:t>
            </a:r>
          </a:p>
          <a:p>
            <a:r>
              <a:rPr lang="en-US" dirty="0" smtClean="0"/>
              <a:t>NOTE: All points on the graph are solution points – ALL solution points are on the graph.  Use the calculator to check a hand graph – use solution points to check a calculator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54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Sketching linear graphs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8800" y="1613849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</a:t>
                </a:r>
                <a:r>
                  <a:rPr lang="en-US" dirty="0" smtClean="0"/>
                  <a:t>3x + 2y = 7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  </a:t>
                </a:r>
                <a:r>
                  <a:rPr lang="en-US" dirty="0" smtClean="0"/>
                  <a:t>y = 3 – 2x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smtClean="0"/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   </a:t>
                </a:r>
                <a:r>
                  <a:rPr lang="en-US" dirty="0" smtClean="0"/>
                  <a:t>y = 3x  + 600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              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0" y="1613849"/>
                <a:ext cx="8229600" cy="4525963"/>
              </a:xfrm>
              <a:blipFill rotWithShape="0">
                <a:blip r:embed="rId2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174582"/>
              </p:ext>
            </p:extLst>
          </p:nvPr>
        </p:nvGraphicFramePr>
        <p:xfrm>
          <a:off x="401782" y="193025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41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 - 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model is a mathematical equation that describes the data for a real life event where there is a pattern that matches that equation</a:t>
            </a:r>
          </a:p>
          <a:p>
            <a:endParaRPr lang="en-US" dirty="0"/>
          </a:p>
          <a:p>
            <a:r>
              <a:rPr lang="en-US" dirty="0" smtClean="0"/>
              <a:t>Some models are exact – like interest/time models</a:t>
            </a:r>
          </a:p>
          <a:p>
            <a:r>
              <a:rPr lang="en-US" dirty="0" smtClean="0"/>
              <a:t>Some models are estimates – like distance/time</a:t>
            </a:r>
          </a:p>
          <a:p>
            <a:r>
              <a:rPr lang="en-US" dirty="0" smtClean="0"/>
              <a:t>If the pattern in the data has a constant rate of change it is linear.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45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= mx +b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   the line through (0,2)   with slope of 3/5</a:t>
            </a:r>
          </a:p>
          <a:p>
            <a:endParaRPr lang="en-US" dirty="0"/>
          </a:p>
          <a:p>
            <a:r>
              <a:rPr lang="en-US" dirty="0" smtClean="0"/>
              <a:t>Given the line through  (2,7) with slope of 5</a:t>
            </a:r>
          </a:p>
          <a:p>
            <a:endParaRPr lang="en-US" dirty="0"/>
          </a:p>
          <a:p>
            <a:r>
              <a:rPr lang="en-US" dirty="0" smtClean="0"/>
              <a:t>Given the line through (-4,7) and (5,3)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35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slope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 note -  the slope of a line is CONSTANT  means    for any point 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y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  then for ALL points(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Therefore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Find the equation for the line through (0,7) with slope of -8</a:t>
                </a:r>
              </a:p>
              <a:p>
                <a:r>
                  <a:rPr lang="en-US" dirty="0" smtClean="0"/>
                  <a:t>Find the equation for the line through (-4,-3) with slope of ½</a:t>
                </a:r>
              </a:p>
              <a:p>
                <a:r>
                  <a:rPr lang="en-US" dirty="0" smtClean="0"/>
                  <a:t>Fine the equation for the line through (2,5) and (5,7)</a:t>
                </a:r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749243"/>
              </p:ext>
            </p:extLst>
          </p:nvPr>
        </p:nvGraphicFramePr>
        <p:xfrm>
          <a:off x="4724400" y="2286001"/>
          <a:ext cx="1358900" cy="1053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85800" imgH="431640" progId="">
                  <p:embed/>
                </p:oleObj>
              </mc:Choice>
              <mc:Fallback>
                <p:oleObj name="Equation" r:id="rId4" imgW="685800" imgH="431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1"/>
                        <a:ext cx="1358900" cy="10535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748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relation creates a connection between things.</a:t>
            </a:r>
          </a:p>
          <a:p>
            <a:r>
              <a:rPr lang="en-US" dirty="0"/>
              <a:t> </a:t>
            </a:r>
            <a:r>
              <a:rPr lang="en-US" dirty="0" smtClean="0"/>
              <a:t>the set of numbers that are appropriate for these “things”  are called the domain and range of the relation</a:t>
            </a:r>
          </a:p>
          <a:p>
            <a:r>
              <a:rPr lang="en-US" dirty="0"/>
              <a:t> </a:t>
            </a:r>
            <a:r>
              <a:rPr lang="en-US" dirty="0" smtClean="0"/>
              <a:t>domain and range are frequently intervals and domain is assumed to be </a:t>
            </a:r>
            <a:r>
              <a:rPr lang="en-US" b="1" dirty="0" smtClean="0"/>
              <a:t>all real numbers (-∞,∞)</a:t>
            </a:r>
            <a:r>
              <a:rPr lang="en-US" dirty="0" smtClean="0"/>
              <a:t>  unless something in the particular problem restricts the use of some numbers</a:t>
            </a:r>
          </a:p>
        </p:txBody>
      </p:sp>
    </p:spTree>
    <p:extLst>
      <p:ext uri="{BB962C8B-B14F-4D97-AF65-F5344CB8AC3E}">
        <p14:creationId xmlns:p14="http://schemas.microsoft.com/office/powerpoint/2010/main" val="23712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relation with the characteristic that each element in the domain is related to ONLY one value in the range is a function </a:t>
            </a:r>
          </a:p>
          <a:p>
            <a:r>
              <a:rPr lang="en-US" dirty="0"/>
              <a:t> </a:t>
            </a:r>
            <a:r>
              <a:rPr lang="en-US" dirty="0" smtClean="0"/>
              <a:t>Domain takes on the sense of an input value and range is the output. </a:t>
            </a:r>
            <a:r>
              <a:rPr lang="en-US" b="1" dirty="0" smtClean="0">
                <a:solidFill>
                  <a:srgbClr val="FF0000"/>
                </a:solidFill>
              </a:rPr>
              <a:t>  The relation now is about how the value of y (range variable) DEPENDS on the value of x (domain variable)</a:t>
            </a:r>
          </a:p>
          <a:p>
            <a:r>
              <a:rPr lang="en-US" dirty="0" smtClean="0"/>
              <a:t>Which set is chosen for domain affects whether you have a function or not.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Examples: these are all relations</a:t>
            </a:r>
            <a:r>
              <a:rPr lang="en-US" sz="3600" dirty="0" smtClean="0"/>
              <a:t>: are they functions?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</a:t>
            </a:r>
            <a:r>
              <a:rPr lang="en-US" dirty="0" smtClean="0"/>
              <a:t>                                         y </a:t>
            </a:r>
            <a:r>
              <a:rPr lang="en-US" dirty="0" smtClean="0"/>
              <a:t>= 3x + 5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smtClean="0"/>
              <a:t>                                        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049757"/>
              </p:ext>
            </p:extLst>
          </p:nvPr>
        </p:nvGraphicFramePr>
        <p:xfrm>
          <a:off x="2447636" y="2082641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12790"/>
              </p:ext>
            </p:extLst>
          </p:nvPr>
        </p:nvGraphicFramePr>
        <p:xfrm>
          <a:off x="1847355" y="3081337"/>
          <a:ext cx="5874162" cy="3230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reeform 6"/>
          <p:cNvSpPr/>
          <p:nvPr/>
        </p:nvSpPr>
        <p:spPr>
          <a:xfrm>
            <a:off x="2540000" y="3574473"/>
            <a:ext cx="2244436" cy="831272"/>
          </a:xfrm>
          <a:custGeom>
            <a:avLst/>
            <a:gdLst>
              <a:gd name="connsiteX0" fmla="*/ 0 w 2244436"/>
              <a:gd name="connsiteY0" fmla="*/ 628072 h 831272"/>
              <a:gd name="connsiteX1" fmla="*/ 646545 w 2244436"/>
              <a:gd name="connsiteY1" fmla="*/ 166254 h 831272"/>
              <a:gd name="connsiteX2" fmla="*/ 1468582 w 2244436"/>
              <a:gd name="connsiteY2" fmla="*/ 803563 h 831272"/>
              <a:gd name="connsiteX3" fmla="*/ 2244436 w 2244436"/>
              <a:gd name="connsiteY3" fmla="*/ 0 h 831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4436" h="831272">
                <a:moveTo>
                  <a:pt x="0" y="628072"/>
                </a:moveTo>
                <a:cubicBezTo>
                  <a:pt x="200890" y="382539"/>
                  <a:pt x="401781" y="137006"/>
                  <a:pt x="646545" y="166254"/>
                </a:cubicBezTo>
                <a:cubicBezTo>
                  <a:pt x="891309" y="195502"/>
                  <a:pt x="1202267" y="831272"/>
                  <a:pt x="1468582" y="803563"/>
                </a:cubicBezTo>
                <a:cubicBezTo>
                  <a:pt x="1734897" y="775854"/>
                  <a:pt x="1989666" y="387927"/>
                  <a:pt x="2244436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205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decide if the following relations are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report is created that connects </a:t>
            </a:r>
            <a:r>
              <a:rPr lang="en-US" dirty="0" err="1" smtClean="0"/>
              <a:t>gpa</a:t>
            </a:r>
            <a:r>
              <a:rPr lang="en-US" dirty="0" smtClean="0"/>
              <a:t> to student number 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domain 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range?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continued:  is the relation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2x + 2y = 14 </a:t>
            </a:r>
          </a:p>
          <a:p>
            <a:endParaRPr lang="en-US" dirty="0" smtClean="0"/>
          </a:p>
          <a:p>
            <a:r>
              <a:rPr lang="en-US" dirty="0" smtClean="0"/>
              <a:t> y = 3x</a:t>
            </a:r>
            <a:r>
              <a:rPr lang="en-US" baseline="30000" dirty="0" smtClean="0"/>
              <a:t>2</a:t>
            </a:r>
            <a:r>
              <a:rPr lang="en-US" dirty="0" smtClean="0"/>
              <a:t> – 5x</a:t>
            </a:r>
          </a:p>
          <a:p>
            <a:endParaRPr lang="en-US" dirty="0"/>
          </a:p>
          <a:p>
            <a:r>
              <a:rPr lang="en-US" dirty="0" smtClean="0"/>
              <a:t>NOTE:     Any equation that can be solved uniquely for y is a function of x.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342354"/>
              </p:ext>
            </p:extLst>
          </p:nvPr>
        </p:nvGraphicFramePr>
        <p:xfrm>
          <a:off x="2590800" y="1752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4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:    Expressions/Equations/Relations that have ONLY  multiplication and addition with  degree 1 variables and terms.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/>
              <a:t>output is unique for input – yes</a:t>
            </a:r>
          </a:p>
          <a:p>
            <a:r>
              <a:rPr lang="en-US" dirty="0" smtClean="0"/>
              <a:t>“Vertical line test”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20718"/>
              </p:ext>
            </p:extLst>
          </p:nvPr>
        </p:nvGraphicFramePr>
        <p:xfrm>
          <a:off x="2362201" y="3048001"/>
          <a:ext cx="4765721" cy="262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172280"/>
              </p:ext>
            </p:extLst>
          </p:nvPr>
        </p:nvGraphicFramePr>
        <p:xfrm>
          <a:off x="5791200" y="3124201"/>
          <a:ext cx="3948544" cy="269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Freeform 7"/>
          <p:cNvSpPr/>
          <p:nvPr/>
        </p:nvSpPr>
        <p:spPr>
          <a:xfrm>
            <a:off x="2694998" y="3352801"/>
            <a:ext cx="2588203" cy="1637119"/>
          </a:xfrm>
          <a:custGeom>
            <a:avLst/>
            <a:gdLst>
              <a:gd name="connsiteX0" fmla="*/ 1304348 w 2588203"/>
              <a:gd name="connsiteY0" fmla="*/ 0 h 1637119"/>
              <a:gd name="connsiteX1" fmla="*/ 2021 w 2588203"/>
              <a:gd name="connsiteY1" fmla="*/ 369455 h 1637119"/>
              <a:gd name="connsiteX2" fmla="*/ 1045730 w 2588203"/>
              <a:gd name="connsiteY2" fmla="*/ 1625600 h 1637119"/>
              <a:gd name="connsiteX3" fmla="*/ 2588203 w 2588203"/>
              <a:gd name="connsiteY3" fmla="*/ 886691 h 163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8203" h="1637119">
                <a:moveTo>
                  <a:pt x="1304348" y="0"/>
                </a:moveTo>
                <a:cubicBezTo>
                  <a:pt x="674736" y="49261"/>
                  <a:pt x="45124" y="98522"/>
                  <a:pt x="2021" y="369455"/>
                </a:cubicBezTo>
                <a:cubicBezTo>
                  <a:pt x="-41082" y="640388"/>
                  <a:pt x="614700" y="1539394"/>
                  <a:pt x="1045730" y="1625600"/>
                </a:cubicBezTo>
                <a:cubicBezTo>
                  <a:pt x="1476760" y="1711806"/>
                  <a:pt x="2032481" y="1299248"/>
                  <a:pt x="2588203" y="886691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855855" y="3668476"/>
            <a:ext cx="2346036" cy="1827789"/>
          </a:xfrm>
          <a:custGeom>
            <a:avLst/>
            <a:gdLst>
              <a:gd name="connsiteX0" fmla="*/ 0 w 2346036"/>
              <a:gd name="connsiteY0" fmla="*/ 35307 h 1827789"/>
              <a:gd name="connsiteX1" fmla="*/ 655781 w 2346036"/>
              <a:gd name="connsiteY1" fmla="*/ 700325 h 1827789"/>
              <a:gd name="connsiteX2" fmla="*/ 1274618 w 2346036"/>
              <a:gd name="connsiteY2" fmla="*/ 26070 h 1827789"/>
              <a:gd name="connsiteX3" fmla="*/ 1939636 w 2346036"/>
              <a:gd name="connsiteY3" fmla="*/ 1808689 h 1827789"/>
              <a:gd name="connsiteX4" fmla="*/ 2346036 w 2346036"/>
              <a:gd name="connsiteY4" fmla="*/ 811161 h 182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036" h="1827789">
                <a:moveTo>
                  <a:pt x="0" y="35307"/>
                </a:moveTo>
                <a:cubicBezTo>
                  <a:pt x="221672" y="368585"/>
                  <a:pt x="443345" y="701864"/>
                  <a:pt x="655781" y="700325"/>
                </a:cubicBezTo>
                <a:cubicBezTo>
                  <a:pt x="868217" y="698786"/>
                  <a:pt x="1060642" y="-158657"/>
                  <a:pt x="1274618" y="26070"/>
                </a:cubicBezTo>
                <a:cubicBezTo>
                  <a:pt x="1488594" y="210797"/>
                  <a:pt x="1761067" y="1677841"/>
                  <a:pt x="1939636" y="1808689"/>
                </a:cubicBezTo>
                <a:cubicBezTo>
                  <a:pt x="2118205" y="1939537"/>
                  <a:pt x="2232120" y="1375349"/>
                  <a:pt x="2346036" y="811161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notation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symbols          g(x) = y    </a:t>
            </a:r>
          </a:p>
          <a:p>
            <a:pPr marL="0" indent="0">
              <a:buNone/>
            </a:pPr>
            <a:r>
              <a:rPr lang="en-US" dirty="0" smtClean="0"/>
              <a:t>  mean:   There is a rule (not necessarily an equation)     called “g”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that has an input     of   x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with a result   of   y</a:t>
            </a:r>
          </a:p>
          <a:p>
            <a:r>
              <a:rPr lang="en-US" dirty="0" smtClean="0"/>
              <a:t>What does     h(2) = -4  mean?    </a:t>
            </a:r>
          </a:p>
          <a:p>
            <a:r>
              <a:rPr lang="en-US" dirty="0" smtClean="0"/>
              <a:t>therefore k(x) = 2x + 5   means?  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using f(x)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what is k(2014)?</a:t>
            </a:r>
          </a:p>
          <a:p>
            <a:pPr marL="0" indent="0">
              <a:buNone/>
            </a:pPr>
            <a:r>
              <a:rPr lang="en-US" dirty="0" smtClean="0"/>
              <a:t>        for what value does k(x) = 120?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what is the domain of the function?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what is the range of the function?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87421"/>
              </p:ext>
            </p:extLst>
          </p:nvPr>
        </p:nvGraphicFramePr>
        <p:xfrm>
          <a:off x="3810001" y="1600200"/>
          <a:ext cx="338666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0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using f(x)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g(x)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      find g(4)   find g(12)</a:t>
                </a:r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dirty="0" smtClean="0"/>
                  <a:t>              find g(7)       g(-5)</a:t>
                </a:r>
              </a:p>
              <a:p>
                <a:endParaRPr lang="en-US" dirty="0"/>
              </a:p>
              <a:p>
                <a:r>
                  <a:rPr lang="en-US" dirty="0" smtClean="0"/>
                  <a:t>If m(x) =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       What does m(x -5) =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what would m(x) – 5 =</a:t>
                </a:r>
              </a:p>
              <a:p>
                <a:r>
                  <a:rPr lang="en-US" dirty="0" smtClean="0"/>
                  <a:t>If  p(x) = 3x – 5     when does p(x) = 12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82"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table feature on calculator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for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=2.8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 fill in table: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Use the table to find n(x) = -6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9619"/>
              </p:ext>
            </p:extLst>
          </p:nvPr>
        </p:nvGraphicFramePr>
        <p:xfrm>
          <a:off x="2895600" y="3048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3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Stated as intervals. Pay attention to closed and open endpoints and arrows. Note any “skipped” sections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147377"/>
              </p:ext>
            </p:extLst>
          </p:nvPr>
        </p:nvGraphicFramePr>
        <p:xfrm>
          <a:off x="1828800" y="3886201"/>
          <a:ext cx="4350056" cy="239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9733"/>
              </p:ext>
            </p:extLst>
          </p:nvPr>
        </p:nvGraphicFramePr>
        <p:xfrm>
          <a:off x="4800600" y="3886201"/>
          <a:ext cx="4495800" cy="2472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204108"/>
              </p:ext>
            </p:extLst>
          </p:nvPr>
        </p:nvGraphicFramePr>
        <p:xfrm>
          <a:off x="6324600" y="3962401"/>
          <a:ext cx="4211500" cy="231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Freeform 6"/>
          <p:cNvSpPr/>
          <p:nvPr/>
        </p:nvSpPr>
        <p:spPr>
          <a:xfrm>
            <a:off x="1902691" y="4054764"/>
            <a:ext cx="2604654" cy="1510044"/>
          </a:xfrm>
          <a:custGeom>
            <a:avLst/>
            <a:gdLst>
              <a:gd name="connsiteX0" fmla="*/ 0 w 2604654"/>
              <a:gd name="connsiteY0" fmla="*/ 0 h 1510044"/>
              <a:gd name="connsiteX1" fmla="*/ 840509 w 2604654"/>
              <a:gd name="connsiteY1" fmla="*/ 1043709 h 1510044"/>
              <a:gd name="connsiteX2" fmla="*/ 1293091 w 2604654"/>
              <a:gd name="connsiteY2" fmla="*/ 1505527 h 1510044"/>
              <a:gd name="connsiteX3" fmla="*/ 1634836 w 2604654"/>
              <a:gd name="connsiteY3" fmla="*/ 794327 h 1510044"/>
              <a:gd name="connsiteX4" fmla="*/ 2013527 w 2604654"/>
              <a:gd name="connsiteY4" fmla="*/ 1173018 h 1510044"/>
              <a:gd name="connsiteX5" fmla="*/ 2604654 w 2604654"/>
              <a:gd name="connsiteY5" fmla="*/ 138545 h 151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654" h="1510044">
                <a:moveTo>
                  <a:pt x="0" y="0"/>
                </a:moveTo>
                <a:cubicBezTo>
                  <a:pt x="312497" y="396394"/>
                  <a:pt x="624994" y="792788"/>
                  <a:pt x="840509" y="1043709"/>
                </a:cubicBezTo>
                <a:cubicBezTo>
                  <a:pt x="1056024" y="1294630"/>
                  <a:pt x="1160703" y="1547091"/>
                  <a:pt x="1293091" y="1505527"/>
                </a:cubicBezTo>
                <a:cubicBezTo>
                  <a:pt x="1425479" y="1463963"/>
                  <a:pt x="1514763" y="849745"/>
                  <a:pt x="1634836" y="794327"/>
                </a:cubicBezTo>
                <a:cubicBezTo>
                  <a:pt x="1754909" y="738909"/>
                  <a:pt x="1851891" y="1282315"/>
                  <a:pt x="2013527" y="1173018"/>
                </a:cubicBezTo>
                <a:cubicBezTo>
                  <a:pt x="2175163" y="1063721"/>
                  <a:pt x="2389908" y="601133"/>
                  <a:pt x="2604654" y="138545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47856" y="4114800"/>
            <a:ext cx="45719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109528" y="4273726"/>
            <a:ext cx="886691" cy="1314274"/>
          </a:xfrm>
          <a:custGeom>
            <a:avLst/>
            <a:gdLst>
              <a:gd name="connsiteX0" fmla="*/ 0 w 886691"/>
              <a:gd name="connsiteY0" fmla="*/ 353692 h 1314274"/>
              <a:gd name="connsiteX1" fmla="*/ 332509 w 886691"/>
              <a:gd name="connsiteY1" fmla="*/ 39656 h 1314274"/>
              <a:gd name="connsiteX2" fmla="*/ 803564 w 886691"/>
              <a:gd name="connsiteY2" fmla="*/ 1148019 h 1314274"/>
              <a:gd name="connsiteX3" fmla="*/ 803564 w 886691"/>
              <a:gd name="connsiteY3" fmla="*/ 1148019 h 1314274"/>
              <a:gd name="connsiteX4" fmla="*/ 886691 w 886691"/>
              <a:gd name="connsiteY4" fmla="*/ 1314274 h 1314274"/>
              <a:gd name="connsiteX5" fmla="*/ 886691 w 886691"/>
              <a:gd name="connsiteY5" fmla="*/ 1314274 h 131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6691" h="1314274">
                <a:moveTo>
                  <a:pt x="0" y="353692"/>
                </a:moveTo>
                <a:cubicBezTo>
                  <a:pt x="99291" y="130480"/>
                  <a:pt x="198582" y="-92732"/>
                  <a:pt x="332509" y="39656"/>
                </a:cubicBezTo>
                <a:cubicBezTo>
                  <a:pt x="466436" y="172044"/>
                  <a:pt x="803564" y="1148019"/>
                  <a:pt x="803564" y="1148019"/>
                </a:cubicBezTo>
                <a:lnTo>
                  <a:pt x="803564" y="1148019"/>
                </a:lnTo>
                <a:lnTo>
                  <a:pt x="886691" y="1314274"/>
                </a:lnTo>
                <a:lnTo>
                  <a:pt x="886691" y="1314274"/>
                </a:lnTo>
              </a:path>
            </a:pathLst>
          </a:custGeom>
          <a:noFill/>
          <a:ln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65673" y="4469066"/>
            <a:ext cx="1136072" cy="1480093"/>
          </a:xfrm>
          <a:custGeom>
            <a:avLst/>
            <a:gdLst>
              <a:gd name="connsiteX0" fmla="*/ 0 w 1136072"/>
              <a:gd name="connsiteY0" fmla="*/ 370790 h 1480093"/>
              <a:gd name="connsiteX1" fmla="*/ 230909 w 1136072"/>
              <a:gd name="connsiteY1" fmla="*/ 269190 h 1480093"/>
              <a:gd name="connsiteX2" fmla="*/ 600363 w 1136072"/>
              <a:gd name="connsiteY2" fmla="*/ 1479153 h 1480093"/>
              <a:gd name="connsiteX3" fmla="*/ 905163 w 1136072"/>
              <a:gd name="connsiteY3" fmla="*/ 47517 h 1480093"/>
              <a:gd name="connsiteX4" fmla="*/ 1136072 w 1136072"/>
              <a:gd name="connsiteY4" fmla="*/ 481626 h 14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072" h="1480093">
                <a:moveTo>
                  <a:pt x="0" y="370790"/>
                </a:moveTo>
                <a:cubicBezTo>
                  <a:pt x="65424" y="227626"/>
                  <a:pt x="130849" y="84463"/>
                  <a:pt x="230909" y="269190"/>
                </a:cubicBezTo>
                <a:cubicBezTo>
                  <a:pt x="330969" y="453917"/>
                  <a:pt x="487987" y="1516098"/>
                  <a:pt x="600363" y="1479153"/>
                </a:cubicBezTo>
                <a:cubicBezTo>
                  <a:pt x="712739" y="1442208"/>
                  <a:pt x="815878" y="213771"/>
                  <a:pt x="905163" y="47517"/>
                </a:cubicBezTo>
                <a:cubicBezTo>
                  <a:pt x="994448" y="-118737"/>
                  <a:pt x="1065260" y="181444"/>
                  <a:pt x="1136072" y="481626"/>
                </a:cubicBezTo>
              </a:path>
            </a:pathLst>
          </a:custGeom>
          <a:noFill/>
          <a:ln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78371" y="4143738"/>
            <a:ext cx="1551007" cy="1551007"/>
          </a:xfrm>
          <a:custGeom>
            <a:avLst/>
            <a:gdLst>
              <a:gd name="connsiteX0" fmla="*/ 0 w 1551007"/>
              <a:gd name="connsiteY0" fmla="*/ 0 h 1551007"/>
              <a:gd name="connsiteX1" fmla="*/ 11574 w 1551007"/>
              <a:gd name="connsiteY1" fmla="*/ 57873 h 1551007"/>
              <a:gd name="connsiteX2" fmla="*/ 34724 w 1551007"/>
              <a:gd name="connsiteY2" fmla="*/ 127321 h 1551007"/>
              <a:gd name="connsiteX3" fmla="*/ 57873 w 1551007"/>
              <a:gd name="connsiteY3" fmla="*/ 196769 h 1551007"/>
              <a:gd name="connsiteX4" fmla="*/ 92597 w 1551007"/>
              <a:gd name="connsiteY4" fmla="*/ 300941 h 1551007"/>
              <a:gd name="connsiteX5" fmla="*/ 115746 w 1551007"/>
              <a:gd name="connsiteY5" fmla="*/ 324091 h 1551007"/>
              <a:gd name="connsiteX6" fmla="*/ 127321 w 1551007"/>
              <a:gd name="connsiteY6" fmla="*/ 358815 h 1551007"/>
              <a:gd name="connsiteX7" fmla="*/ 185195 w 1551007"/>
              <a:gd name="connsiteY7" fmla="*/ 405114 h 1551007"/>
              <a:gd name="connsiteX8" fmla="*/ 208344 w 1551007"/>
              <a:gd name="connsiteY8" fmla="*/ 439838 h 1551007"/>
              <a:gd name="connsiteX9" fmla="*/ 243068 w 1551007"/>
              <a:gd name="connsiteY9" fmla="*/ 451412 h 1551007"/>
              <a:gd name="connsiteX10" fmla="*/ 462987 w 1551007"/>
              <a:gd name="connsiteY10" fmla="*/ 439838 h 1551007"/>
              <a:gd name="connsiteX11" fmla="*/ 520860 w 1551007"/>
              <a:gd name="connsiteY11" fmla="*/ 428263 h 1551007"/>
              <a:gd name="connsiteX12" fmla="*/ 590308 w 1551007"/>
              <a:gd name="connsiteY12" fmla="*/ 405114 h 1551007"/>
              <a:gd name="connsiteX13" fmla="*/ 636607 w 1551007"/>
              <a:gd name="connsiteY13" fmla="*/ 335666 h 1551007"/>
              <a:gd name="connsiteX14" fmla="*/ 694481 w 1551007"/>
              <a:gd name="connsiteY14" fmla="*/ 277792 h 1551007"/>
              <a:gd name="connsiteX15" fmla="*/ 729205 w 1551007"/>
              <a:gd name="connsiteY15" fmla="*/ 254643 h 1551007"/>
              <a:gd name="connsiteX16" fmla="*/ 752354 w 1551007"/>
              <a:gd name="connsiteY16" fmla="*/ 231493 h 1551007"/>
              <a:gd name="connsiteX17" fmla="*/ 787078 w 1551007"/>
              <a:gd name="connsiteY17" fmla="*/ 219919 h 1551007"/>
              <a:gd name="connsiteX18" fmla="*/ 937549 w 1551007"/>
              <a:gd name="connsiteY18" fmla="*/ 196769 h 1551007"/>
              <a:gd name="connsiteX19" fmla="*/ 1041721 w 1551007"/>
              <a:gd name="connsiteY19" fmla="*/ 208344 h 1551007"/>
              <a:gd name="connsiteX20" fmla="*/ 1064871 w 1551007"/>
              <a:gd name="connsiteY20" fmla="*/ 231493 h 1551007"/>
              <a:gd name="connsiteX21" fmla="*/ 1099595 w 1551007"/>
              <a:gd name="connsiteY21" fmla="*/ 243068 h 1551007"/>
              <a:gd name="connsiteX22" fmla="*/ 1134319 w 1551007"/>
              <a:gd name="connsiteY22" fmla="*/ 300941 h 1551007"/>
              <a:gd name="connsiteX23" fmla="*/ 1145893 w 1551007"/>
              <a:gd name="connsiteY23" fmla="*/ 335666 h 1551007"/>
              <a:gd name="connsiteX24" fmla="*/ 1192192 w 1551007"/>
              <a:gd name="connsiteY24" fmla="*/ 393539 h 1551007"/>
              <a:gd name="connsiteX25" fmla="*/ 1215341 w 1551007"/>
              <a:gd name="connsiteY25" fmla="*/ 462987 h 1551007"/>
              <a:gd name="connsiteX26" fmla="*/ 1226916 w 1551007"/>
              <a:gd name="connsiteY26" fmla="*/ 497711 h 1551007"/>
              <a:gd name="connsiteX27" fmla="*/ 1238491 w 1551007"/>
              <a:gd name="connsiteY27" fmla="*/ 613458 h 1551007"/>
              <a:gd name="connsiteX28" fmla="*/ 1261640 w 1551007"/>
              <a:gd name="connsiteY28" fmla="*/ 648182 h 1551007"/>
              <a:gd name="connsiteX29" fmla="*/ 1284789 w 1551007"/>
              <a:gd name="connsiteY29" fmla="*/ 729205 h 1551007"/>
              <a:gd name="connsiteX30" fmla="*/ 1307939 w 1551007"/>
              <a:gd name="connsiteY30" fmla="*/ 891250 h 1551007"/>
              <a:gd name="connsiteX31" fmla="*/ 1319514 w 1551007"/>
              <a:gd name="connsiteY31" fmla="*/ 937549 h 1551007"/>
              <a:gd name="connsiteX32" fmla="*/ 1331088 w 1551007"/>
              <a:gd name="connsiteY32" fmla="*/ 1018572 h 1551007"/>
              <a:gd name="connsiteX33" fmla="*/ 1354238 w 1551007"/>
              <a:gd name="connsiteY33" fmla="*/ 1088020 h 1551007"/>
              <a:gd name="connsiteX34" fmla="*/ 1365812 w 1551007"/>
              <a:gd name="connsiteY34" fmla="*/ 1122744 h 1551007"/>
              <a:gd name="connsiteX35" fmla="*/ 1388962 w 1551007"/>
              <a:gd name="connsiteY35" fmla="*/ 1145893 h 1551007"/>
              <a:gd name="connsiteX36" fmla="*/ 1423686 w 1551007"/>
              <a:gd name="connsiteY36" fmla="*/ 1226916 h 1551007"/>
              <a:gd name="connsiteX37" fmla="*/ 1458410 w 1551007"/>
              <a:gd name="connsiteY37" fmla="*/ 1307939 h 1551007"/>
              <a:gd name="connsiteX38" fmla="*/ 1469984 w 1551007"/>
              <a:gd name="connsiteY38" fmla="*/ 1342663 h 1551007"/>
              <a:gd name="connsiteX39" fmla="*/ 1493134 w 1551007"/>
              <a:gd name="connsiteY39" fmla="*/ 1377387 h 1551007"/>
              <a:gd name="connsiteX40" fmla="*/ 1516283 w 1551007"/>
              <a:gd name="connsiteY40" fmla="*/ 1446835 h 1551007"/>
              <a:gd name="connsiteX41" fmla="*/ 1527858 w 1551007"/>
              <a:gd name="connsiteY41" fmla="*/ 1481559 h 1551007"/>
              <a:gd name="connsiteX42" fmla="*/ 1539433 w 1551007"/>
              <a:gd name="connsiteY42" fmla="*/ 1516283 h 1551007"/>
              <a:gd name="connsiteX43" fmla="*/ 1551007 w 1551007"/>
              <a:gd name="connsiteY43" fmla="*/ 1551007 h 155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551007" h="1551007">
                <a:moveTo>
                  <a:pt x="0" y="0"/>
                </a:moveTo>
                <a:cubicBezTo>
                  <a:pt x="3858" y="19291"/>
                  <a:pt x="6398" y="38893"/>
                  <a:pt x="11574" y="57873"/>
                </a:cubicBezTo>
                <a:cubicBezTo>
                  <a:pt x="17995" y="81415"/>
                  <a:pt x="27008" y="104172"/>
                  <a:pt x="34724" y="127321"/>
                </a:cubicBezTo>
                <a:lnTo>
                  <a:pt x="57873" y="196769"/>
                </a:lnTo>
                <a:lnTo>
                  <a:pt x="92597" y="300941"/>
                </a:lnTo>
                <a:cubicBezTo>
                  <a:pt x="96048" y="311294"/>
                  <a:pt x="108030" y="316374"/>
                  <a:pt x="115746" y="324091"/>
                </a:cubicBezTo>
                <a:cubicBezTo>
                  <a:pt x="119604" y="335666"/>
                  <a:pt x="121044" y="348353"/>
                  <a:pt x="127321" y="358815"/>
                </a:cubicBezTo>
                <a:cubicBezTo>
                  <a:pt x="138315" y="377138"/>
                  <a:pt x="169426" y="394601"/>
                  <a:pt x="185195" y="405114"/>
                </a:cubicBezTo>
                <a:cubicBezTo>
                  <a:pt x="192911" y="416689"/>
                  <a:pt x="197481" y="431148"/>
                  <a:pt x="208344" y="439838"/>
                </a:cubicBezTo>
                <a:cubicBezTo>
                  <a:pt x="217871" y="447460"/>
                  <a:pt x="230867" y="451412"/>
                  <a:pt x="243068" y="451412"/>
                </a:cubicBezTo>
                <a:cubicBezTo>
                  <a:pt x="316476" y="451412"/>
                  <a:pt x="389681" y="443696"/>
                  <a:pt x="462987" y="439838"/>
                </a:cubicBezTo>
                <a:cubicBezTo>
                  <a:pt x="482278" y="435980"/>
                  <a:pt x="501880" y="433439"/>
                  <a:pt x="520860" y="428263"/>
                </a:cubicBezTo>
                <a:cubicBezTo>
                  <a:pt x="544402" y="421843"/>
                  <a:pt x="590308" y="405114"/>
                  <a:pt x="590308" y="405114"/>
                </a:cubicBezTo>
                <a:cubicBezTo>
                  <a:pt x="612716" y="293075"/>
                  <a:pt x="577985" y="379632"/>
                  <a:pt x="636607" y="335666"/>
                </a:cubicBezTo>
                <a:cubicBezTo>
                  <a:pt x="658433" y="319297"/>
                  <a:pt x="671781" y="292925"/>
                  <a:pt x="694481" y="277792"/>
                </a:cubicBezTo>
                <a:cubicBezTo>
                  <a:pt x="706056" y="270076"/>
                  <a:pt x="718342" y="263333"/>
                  <a:pt x="729205" y="254643"/>
                </a:cubicBezTo>
                <a:cubicBezTo>
                  <a:pt x="737726" y="247826"/>
                  <a:pt x="742996" y="237108"/>
                  <a:pt x="752354" y="231493"/>
                </a:cubicBezTo>
                <a:cubicBezTo>
                  <a:pt x="762816" y="225216"/>
                  <a:pt x="775168" y="222566"/>
                  <a:pt x="787078" y="219919"/>
                </a:cubicBezTo>
                <a:cubicBezTo>
                  <a:pt x="815990" y="213494"/>
                  <a:pt x="911699" y="200462"/>
                  <a:pt x="937549" y="196769"/>
                </a:cubicBezTo>
                <a:cubicBezTo>
                  <a:pt x="972273" y="200627"/>
                  <a:pt x="1008014" y="199151"/>
                  <a:pt x="1041721" y="208344"/>
                </a:cubicBezTo>
                <a:cubicBezTo>
                  <a:pt x="1052249" y="211215"/>
                  <a:pt x="1055513" y="225878"/>
                  <a:pt x="1064871" y="231493"/>
                </a:cubicBezTo>
                <a:cubicBezTo>
                  <a:pt x="1075333" y="237770"/>
                  <a:pt x="1088020" y="239210"/>
                  <a:pt x="1099595" y="243068"/>
                </a:cubicBezTo>
                <a:cubicBezTo>
                  <a:pt x="1132383" y="341438"/>
                  <a:pt x="1086653" y="221497"/>
                  <a:pt x="1134319" y="300941"/>
                </a:cubicBezTo>
                <a:cubicBezTo>
                  <a:pt x="1140596" y="311403"/>
                  <a:pt x="1139616" y="325204"/>
                  <a:pt x="1145893" y="335666"/>
                </a:cubicBezTo>
                <a:cubicBezTo>
                  <a:pt x="1187128" y="404392"/>
                  <a:pt x="1152475" y="304175"/>
                  <a:pt x="1192192" y="393539"/>
                </a:cubicBezTo>
                <a:cubicBezTo>
                  <a:pt x="1202102" y="415837"/>
                  <a:pt x="1207625" y="439838"/>
                  <a:pt x="1215341" y="462987"/>
                </a:cubicBezTo>
                <a:lnTo>
                  <a:pt x="1226916" y="497711"/>
                </a:lnTo>
                <a:cubicBezTo>
                  <a:pt x="1230774" y="536293"/>
                  <a:pt x="1229772" y="575676"/>
                  <a:pt x="1238491" y="613458"/>
                </a:cubicBezTo>
                <a:cubicBezTo>
                  <a:pt x="1241619" y="627013"/>
                  <a:pt x="1255419" y="635740"/>
                  <a:pt x="1261640" y="648182"/>
                </a:cubicBezTo>
                <a:cubicBezTo>
                  <a:pt x="1268522" y="661946"/>
                  <a:pt x="1282934" y="718074"/>
                  <a:pt x="1284789" y="729205"/>
                </a:cubicBezTo>
                <a:cubicBezTo>
                  <a:pt x="1293759" y="783026"/>
                  <a:pt x="1294705" y="838316"/>
                  <a:pt x="1307939" y="891250"/>
                </a:cubicBezTo>
                <a:cubicBezTo>
                  <a:pt x="1311797" y="906683"/>
                  <a:pt x="1316668" y="921898"/>
                  <a:pt x="1319514" y="937549"/>
                </a:cubicBezTo>
                <a:cubicBezTo>
                  <a:pt x="1324394" y="964391"/>
                  <a:pt x="1324953" y="991989"/>
                  <a:pt x="1331088" y="1018572"/>
                </a:cubicBezTo>
                <a:cubicBezTo>
                  <a:pt x="1336575" y="1042349"/>
                  <a:pt x="1346522" y="1064871"/>
                  <a:pt x="1354238" y="1088020"/>
                </a:cubicBezTo>
                <a:lnTo>
                  <a:pt x="1365812" y="1122744"/>
                </a:lnTo>
                <a:cubicBezTo>
                  <a:pt x="1369263" y="1133097"/>
                  <a:pt x="1381245" y="1138177"/>
                  <a:pt x="1388962" y="1145893"/>
                </a:cubicBezTo>
                <a:cubicBezTo>
                  <a:pt x="1422190" y="1278814"/>
                  <a:pt x="1375726" y="1115009"/>
                  <a:pt x="1423686" y="1226916"/>
                </a:cubicBezTo>
                <a:cubicBezTo>
                  <a:pt x="1468532" y="1331557"/>
                  <a:pt x="1400290" y="1220762"/>
                  <a:pt x="1458410" y="1307939"/>
                </a:cubicBezTo>
                <a:cubicBezTo>
                  <a:pt x="1462268" y="1319514"/>
                  <a:pt x="1464528" y="1331750"/>
                  <a:pt x="1469984" y="1342663"/>
                </a:cubicBezTo>
                <a:cubicBezTo>
                  <a:pt x="1476205" y="1355106"/>
                  <a:pt x="1487484" y="1364675"/>
                  <a:pt x="1493134" y="1377387"/>
                </a:cubicBezTo>
                <a:cubicBezTo>
                  <a:pt x="1503044" y="1399685"/>
                  <a:pt x="1508567" y="1423686"/>
                  <a:pt x="1516283" y="1446835"/>
                </a:cubicBezTo>
                <a:lnTo>
                  <a:pt x="1527858" y="1481559"/>
                </a:lnTo>
                <a:lnTo>
                  <a:pt x="1539433" y="1516283"/>
                </a:lnTo>
                <a:lnTo>
                  <a:pt x="1551007" y="1551007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Domains can be restricted by choice (as in choosing a window for the calculator)</a:t>
            </a:r>
          </a:p>
          <a:p>
            <a:r>
              <a:rPr lang="en-US" dirty="0" smtClean="0"/>
              <a:t>Domains can be restricted words in an application problem</a:t>
            </a:r>
          </a:p>
          <a:p>
            <a:r>
              <a:rPr lang="en-US" dirty="0" smtClean="0"/>
              <a:t>Domains can be restricted by operators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66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you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Fractions cannot have a zero in the denominator -   therefore any values that create a zero in the denominator are not in the domain</a:t>
            </a:r>
          </a:p>
          <a:p>
            <a:r>
              <a:rPr lang="en-US" dirty="0"/>
              <a:t> </a:t>
            </a:r>
            <a:r>
              <a:rPr lang="en-US" dirty="0" smtClean="0"/>
              <a:t>square roots (4</a:t>
            </a:r>
            <a:r>
              <a:rPr lang="en-US" baseline="30000" dirty="0" smtClean="0"/>
              <a:t>th</a:t>
            </a:r>
            <a:r>
              <a:rPr lang="en-US" dirty="0" smtClean="0"/>
              <a:t> roots, 6</a:t>
            </a:r>
            <a:r>
              <a:rPr lang="en-US" baseline="30000" dirty="0" smtClean="0"/>
              <a:t>th</a:t>
            </a:r>
            <a:r>
              <a:rPr lang="en-US" dirty="0" smtClean="0"/>
              <a:t> roots, </a:t>
            </a:r>
            <a:r>
              <a:rPr lang="en-US" dirty="0" err="1" smtClean="0"/>
              <a:t>etc</a:t>
            </a:r>
            <a:r>
              <a:rPr lang="en-US" dirty="0" smtClean="0"/>
              <a:t>)  yield imaginary values if a negative number is inside the radical sign – therefore any values that cause the radicand to be negative are restricted from a real valued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determine the 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5 −4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  has a restricted domain.  It is: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3 −5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has a restricted domain. It is: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−9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2.4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+4.8</m:t>
                        </m:r>
                      </m:den>
                    </m:f>
                  </m:oMath>
                </a14:m>
                <a:r>
                  <a:rPr lang="en-US" dirty="0" smtClean="0"/>
                  <a:t>   has 2 restrictions on its domain.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2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from graphs - for ANY relation not just linear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I have a function?</a:t>
            </a:r>
          </a:p>
          <a:p>
            <a:r>
              <a:rPr lang="en-US" dirty="0"/>
              <a:t>Domain  -  (the interval covered by the graph – left to right)</a:t>
            </a:r>
          </a:p>
          <a:p>
            <a:r>
              <a:rPr lang="en-US" dirty="0"/>
              <a:t>Range – (the interval covered by the graph – down to up)</a:t>
            </a:r>
          </a:p>
          <a:p>
            <a:r>
              <a:rPr lang="en-US" dirty="0" smtClean="0"/>
              <a:t>Given input find output  (  f(x) = ? -  find a point)</a:t>
            </a:r>
          </a:p>
          <a:p>
            <a:r>
              <a:rPr lang="en-US" dirty="0" smtClean="0"/>
              <a:t>Given output find input  (f(??) = y  - find a point</a:t>
            </a:r>
          </a:p>
          <a:p>
            <a:r>
              <a:rPr lang="en-US" dirty="0" smtClean="0"/>
              <a:t>Find y- intercepts (a point on y axis)</a:t>
            </a:r>
          </a:p>
          <a:p>
            <a:r>
              <a:rPr lang="en-US" dirty="0" smtClean="0"/>
              <a:t>Find x – intercepts  (a point on x axis)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86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equations/relations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Examples:  Question : Is it a linear equation or not?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a.  4x – 3(x – 9) = 2x + 5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b.  5x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– 3x = 7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c. 3x </a:t>
                </a:r>
                <a:r>
                  <a:rPr lang="en-US" dirty="0"/>
                  <a:t>– 3y + 5 – 4(x + 2) = 3x – </a:t>
                </a:r>
                <a:r>
                  <a:rPr lang="en-US" dirty="0" smtClean="0"/>
                  <a:t>7y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d.| 3x – 7 | = y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e.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r>
                      <a:rPr lang="en-US" b="0" i="0" smtClean="0">
                        <a:latin typeface="Cambria Math"/>
                      </a:rPr>
                      <m:t>.  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−5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g.  2.9x </a:t>
                </a:r>
                <a:r>
                  <a:rPr lang="en-US" dirty="0"/>
                  <a:t>– 8.2y = 7(3x – </a:t>
                </a:r>
                <a:r>
                  <a:rPr lang="en-US" dirty="0" smtClean="0"/>
                  <a:t>4.9z)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</a:t>
                </a:r>
                <a:r>
                  <a:rPr lang="en-US" dirty="0"/>
                  <a:t> </a:t>
                </a:r>
                <a:r>
                  <a:rPr lang="en-US" dirty="0" smtClean="0"/>
                  <a:t>    h.  </a:t>
                </a:r>
                <a:r>
                  <a:rPr lang="en-US" dirty="0" err="1" smtClean="0"/>
                  <a:t>xy</a:t>
                </a:r>
                <a:r>
                  <a:rPr lang="en-US" dirty="0" smtClean="0"/>
                  <a:t> – 2z = 5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56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input estimate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f(2) = 3  means  that  (2,3) is a point on the graph.</a:t>
            </a:r>
          </a:p>
          <a:p>
            <a:r>
              <a:rPr lang="en-US" dirty="0"/>
              <a:t> </a:t>
            </a:r>
            <a:r>
              <a:rPr lang="en-US" dirty="0" smtClean="0"/>
              <a:t>find  f(5)  means to find the output when the input is 5.</a:t>
            </a:r>
          </a:p>
          <a:p>
            <a:r>
              <a:rPr lang="en-US" dirty="0" smtClean="0"/>
              <a:t>If the graph is a function output is unique but not always defined.</a:t>
            </a:r>
          </a:p>
          <a:p>
            <a:r>
              <a:rPr lang="en-US" dirty="0" smtClean="0"/>
              <a:t>Find:   k(2)</a:t>
            </a:r>
          </a:p>
          <a:p>
            <a:pPr marL="0" indent="0">
              <a:buNone/>
            </a:pPr>
            <a:r>
              <a:rPr lang="en-US" dirty="0" smtClean="0"/>
              <a:t>               k(-3)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k(0)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k(4)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574452"/>
              </p:ext>
            </p:extLst>
          </p:nvPr>
        </p:nvGraphicFramePr>
        <p:xfrm>
          <a:off x="5638800" y="3733801"/>
          <a:ext cx="4648200" cy="255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66891" y="3962400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Given output estimate </a:t>
            </a:r>
            <a:r>
              <a:rPr lang="en-US" dirty="0"/>
              <a:t>input (</a:t>
            </a:r>
            <a:r>
              <a:rPr lang="en-US" dirty="0" smtClean="0"/>
              <a:t>solve)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Find a value for x so that   f(x) = 9.</a:t>
            </a:r>
          </a:p>
          <a:p>
            <a:pPr marL="0" indent="0">
              <a:buNone/>
            </a:pPr>
            <a:r>
              <a:rPr lang="en-US" dirty="0" smtClean="0"/>
              <a:t>         means find the input value that gives you 9</a:t>
            </a:r>
            <a:endParaRPr lang="en-US" dirty="0"/>
          </a:p>
          <a:p>
            <a:r>
              <a:rPr lang="en-US" dirty="0" smtClean="0"/>
              <a:t> There can be MORE than one answer to this question.  There can be no solution to this question!!!!!</a:t>
            </a:r>
          </a:p>
          <a:p>
            <a:r>
              <a:rPr lang="en-US" dirty="0" smtClean="0"/>
              <a:t>Find x so that:</a:t>
            </a:r>
          </a:p>
          <a:p>
            <a:pPr marL="0" indent="0">
              <a:buNone/>
            </a:pPr>
            <a:r>
              <a:rPr lang="en-US" dirty="0" smtClean="0"/>
              <a:t>    m(x) = 5    m(x) = 2</a:t>
            </a:r>
          </a:p>
          <a:p>
            <a:pPr marL="0" indent="0">
              <a:buNone/>
            </a:pPr>
            <a:r>
              <a:rPr lang="en-US" dirty="0" smtClean="0"/>
              <a:t>   m(x) = 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m(x) = -8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611329"/>
              </p:ext>
            </p:extLst>
          </p:nvPr>
        </p:nvGraphicFramePr>
        <p:xfrm>
          <a:off x="5334001" y="3810001"/>
          <a:ext cx="4765721" cy="262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reeform 4"/>
          <p:cNvSpPr/>
          <p:nvPr/>
        </p:nvSpPr>
        <p:spPr>
          <a:xfrm>
            <a:off x="5410200" y="4248727"/>
            <a:ext cx="3123604" cy="1514779"/>
          </a:xfrm>
          <a:custGeom>
            <a:avLst/>
            <a:gdLst>
              <a:gd name="connsiteX0" fmla="*/ 0 w 3123604"/>
              <a:gd name="connsiteY0" fmla="*/ 0 h 1514779"/>
              <a:gd name="connsiteX1" fmla="*/ 258619 w 3123604"/>
              <a:gd name="connsiteY1" fmla="*/ 637309 h 1514779"/>
              <a:gd name="connsiteX2" fmla="*/ 637309 w 3123604"/>
              <a:gd name="connsiteY2" fmla="*/ 868218 h 1514779"/>
              <a:gd name="connsiteX3" fmla="*/ 1043709 w 3123604"/>
              <a:gd name="connsiteY3" fmla="*/ 1514764 h 1514779"/>
              <a:gd name="connsiteX4" fmla="*/ 1681019 w 3123604"/>
              <a:gd name="connsiteY4" fmla="*/ 886691 h 1514779"/>
              <a:gd name="connsiteX5" fmla="*/ 2189019 w 3123604"/>
              <a:gd name="connsiteY5" fmla="*/ 508000 h 1514779"/>
              <a:gd name="connsiteX6" fmla="*/ 3038764 w 3123604"/>
              <a:gd name="connsiteY6" fmla="*/ 517237 h 1514779"/>
              <a:gd name="connsiteX7" fmla="*/ 3048000 w 3123604"/>
              <a:gd name="connsiteY7" fmla="*/ 526473 h 15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3604" h="1514779">
                <a:moveTo>
                  <a:pt x="0" y="0"/>
                </a:moveTo>
                <a:cubicBezTo>
                  <a:pt x="76200" y="246303"/>
                  <a:pt x="152401" y="492606"/>
                  <a:pt x="258619" y="637309"/>
                </a:cubicBezTo>
                <a:cubicBezTo>
                  <a:pt x="364837" y="782012"/>
                  <a:pt x="506461" y="721976"/>
                  <a:pt x="637309" y="868218"/>
                </a:cubicBezTo>
                <a:cubicBezTo>
                  <a:pt x="768157" y="1014461"/>
                  <a:pt x="869757" y="1511685"/>
                  <a:pt x="1043709" y="1514764"/>
                </a:cubicBezTo>
                <a:cubicBezTo>
                  <a:pt x="1217661" y="1517843"/>
                  <a:pt x="1490134" y="1054485"/>
                  <a:pt x="1681019" y="886691"/>
                </a:cubicBezTo>
                <a:cubicBezTo>
                  <a:pt x="1871904" y="718897"/>
                  <a:pt x="1962728" y="569576"/>
                  <a:pt x="2189019" y="508000"/>
                </a:cubicBezTo>
                <a:cubicBezTo>
                  <a:pt x="2415310" y="446424"/>
                  <a:pt x="2895601" y="514158"/>
                  <a:pt x="3038764" y="517237"/>
                </a:cubicBezTo>
                <a:cubicBezTo>
                  <a:pt x="3181927" y="520316"/>
                  <a:pt x="3114963" y="523394"/>
                  <a:pt x="3048000" y="526473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and decreasing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question is about the domain. </a:t>
            </a:r>
          </a:p>
          <a:p>
            <a:r>
              <a:rPr lang="en-US" dirty="0" smtClean="0"/>
              <a:t>Increasing is going up when read from left to right</a:t>
            </a:r>
          </a:p>
          <a:p>
            <a:r>
              <a:rPr lang="en-US" dirty="0" smtClean="0"/>
              <a:t>Decreasing is going down when read from left to right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815661"/>
              </p:ext>
            </p:extLst>
          </p:nvPr>
        </p:nvGraphicFramePr>
        <p:xfrm>
          <a:off x="1828800" y="3886201"/>
          <a:ext cx="4350056" cy="2392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392668"/>
              </p:ext>
            </p:extLst>
          </p:nvPr>
        </p:nvGraphicFramePr>
        <p:xfrm>
          <a:off x="4800600" y="3886201"/>
          <a:ext cx="4495800" cy="2472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707234"/>
              </p:ext>
            </p:extLst>
          </p:nvPr>
        </p:nvGraphicFramePr>
        <p:xfrm>
          <a:off x="6324600" y="3962401"/>
          <a:ext cx="4211500" cy="2316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Freeform 6"/>
          <p:cNvSpPr/>
          <p:nvPr/>
        </p:nvSpPr>
        <p:spPr>
          <a:xfrm>
            <a:off x="1902691" y="4054764"/>
            <a:ext cx="2604654" cy="1510044"/>
          </a:xfrm>
          <a:custGeom>
            <a:avLst/>
            <a:gdLst>
              <a:gd name="connsiteX0" fmla="*/ 0 w 2604654"/>
              <a:gd name="connsiteY0" fmla="*/ 0 h 1510044"/>
              <a:gd name="connsiteX1" fmla="*/ 840509 w 2604654"/>
              <a:gd name="connsiteY1" fmla="*/ 1043709 h 1510044"/>
              <a:gd name="connsiteX2" fmla="*/ 1293091 w 2604654"/>
              <a:gd name="connsiteY2" fmla="*/ 1505527 h 1510044"/>
              <a:gd name="connsiteX3" fmla="*/ 1634836 w 2604654"/>
              <a:gd name="connsiteY3" fmla="*/ 794327 h 1510044"/>
              <a:gd name="connsiteX4" fmla="*/ 2013527 w 2604654"/>
              <a:gd name="connsiteY4" fmla="*/ 1173018 h 1510044"/>
              <a:gd name="connsiteX5" fmla="*/ 2604654 w 2604654"/>
              <a:gd name="connsiteY5" fmla="*/ 138545 h 151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4654" h="1510044">
                <a:moveTo>
                  <a:pt x="0" y="0"/>
                </a:moveTo>
                <a:cubicBezTo>
                  <a:pt x="312497" y="396394"/>
                  <a:pt x="624994" y="792788"/>
                  <a:pt x="840509" y="1043709"/>
                </a:cubicBezTo>
                <a:cubicBezTo>
                  <a:pt x="1056024" y="1294630"/>
                  <a:pt x="1160703" y="1547091"/>
                  <a:pt x="1293091" y="1505527"/>
                </a:cubicBezTo>
                <a:cubicBezTo>
                  <a:pt x="1425479" y="1463963"/>
                  <a:pt x="1514763" y="849745"/>
                  <a:pt x="1634836" y="794327"/>
                </a:cubicBezTo>
                <a:cubicBezTo>
                  <a:pt x="1754909" y="738909"/>
                  <a:pt x="1851891" y="1282315"/>
                  <a:pt x="2013527" y="1173018"/>
                </a:cubicBezTo>
                <a:cubicBezTo>
                  <a:pt x="2175163" y="1063721"/>
                  <a:pt x="2389908" y="601133"/>
                  <a:pt x="2604654" y="138545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47855" y="3980873"/>
            <a:ext cx="1081490" cy="1145760"/>
          </a:xfrm>
          <a:custGeom>
            <a:avLst/>
            <a:gdLst>
              <a:gd name="connsiteX0" fmla="*/ 0 w 1081490"/>
              <a:gd name="connsiteY0" fmla="*/ 203200 h 1145760"/>
              <a:gd name="connsiteX1" fmla="*/ 369454 w 1081490"/>
              <a:gd name="connsiteY1" fmla="*/ 1145309 h 1145760"/>
              <a:gd name="connsiteX2" fmla="*/ 979054 w 1081490"/>
              <a:gd name="connsiteY2" fmla="*/ 323272 h 1145760"/>
              <a:gd name="connsiteX3" fmla="*/ 1080654 w 1081490"/>
              <a:gd name="connsiteY3" fmla="*/ 0 h 1145760"/>
              <a:gd name="connsiteX4" fmla="*/ 1080654 w 1081490"/>
              <a:gd name="connsiteY4" fmla="*/ 0 h 1145760"/>
              <a:gd name="connsiteX5" fmla="*/ 1080654 w 1081490"/>
              <a:gd name="connsiteY5" fmla="*/ 0 h 114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490" h="1145760">
                <a:moveTo>
                  <a:pt x="0" y="203200"/>
                </a:moveTo>
                <a:cubicBezTo>
                  <a:pt x="103139" y="664248"/>
                  <a:pt x="206278" y="1125297"/>
                  <a:pt x="369454" y="1145309"/>
                </a:cubicBezTo>
                <a:cubicBezTo>
                  <a:pt x="532630" y="1165321"/>
                  <a:pt x="860521" y="514157"/>
                  <a:pt x="979054" y="323272"/>
                </a:cubicBezTo>
                <a:cubicBezTo>
                  <a:pt x="1097587" y="132387"/>
                  <a:pt x="1080654" y="0"/>
                  <a:pt x="1080654" y="0"/>
                </a:cubicBezTo>
                <a:lnTo>
                  <a:pt x="1080654" y="0"/>
                </a:lnTo>
                <a:lnTo>
                  <a:pt x="1080654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47856" y="4114800"/>
            <a:ext cx="45719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109528" y="4273726"/>
            <a:ext cx="886691" cy="1314274"/>
          </a:xfrm>
          <a:custGeom>
            <a:avLst/>
            <a:gdLst>
              <a:gd name="connsiteX0" fmla="*/ 0 w 886691"/>
              <a:gd name="connsiteY0" fmla="*/ 353692 h 1314274"/>
              <a:gd name="connsiteX1" fmla="*/ 332509 w 886691"/>
              <a:gd name="connsiteY1" fmla="*/ 39656 h 1314274"/>
              <a:gd name="connsiteX2" fmla="*/ 803564 w 886691"/>
              <a:gd name="connsiteY2" fmla="*/ 1148019 h 1314274"/>
              <a:gd name="connsiteX3" fmla="*/ 803564 w 886691"/>
              <a:gd name="connsiteY3" fmla="*/ 1148019 h 1314274"/>
              <a:gd name="connsiteX4" fmla="*/ 886691 w 886691"/>
              <a:gd name="connsiteY4" fmla="*/ 1314274 h 1314274"/>
              <a:gd name="connsiteX5" fmla="*/ 886691 w 886691"/>
              <a:gd name="connsiteY5" fmla="*/ 1314274 h 131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6691" h="1314274">
                <a:moveTo>
                  <a:pt x="0" y="353692"/>
                </a:moveTo>
                <a:cubicBezTo>
                  <a:pt x="99291" y="130480"/>
                  <a:pt x="198582" y="-92732"/>
                  <a:pt x="332509" y="39656"/>
                </a:cubicBezTo>
                <a:cubicBezTo>
                  <a:pt x="466436" y="172044"/>
                  <a:pt x="803564" y="1148019"/>
                  <a:pt x="803564" y="1148019"/>
                </a:cubicBezTo>
                <a:lnTo>
                  <a:pt x="803564" y="1148019"/>
                </a:lnTo>
                <a:lnTo>
                  <a:pt x="886691" y="1314274"/>
                </a:lnTo>
                <a:lnTo>
                  <a:pt x="886691" y="1314274"/>
                </a:lnTo>
              </a:path>
            </a:pathLst>
          </a:custGeom>
          <a:noFill/>
          <a:ln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9365673" y="4469066"/>
            <a:ext cx="1136072" cy="1480093"/>
          </a:xfrm>
          <a:custGeom>
            <a:avLst/>
            <a:gdLst>
              <a:gd name="connsiteX0" fmla="*/ 0 w 1136072"/>
              <a:gd name="connsiteY0" fmla="*/ 370790 h 1480093"/>
              <a:gd name="connsiteX1" fmla="*/ 230909 w 1136072"/>
              <a:gd name="connsiteY1" fmla="*/ 269190 h 1480093"/>
              <a:gd name="connsiteX2" fmla="*/ 600363 w 1136072"/>
              <a:gd name="connsiteY2" fmla="*/ 1479153 h 1480093"/>
              <a:gd name="connsiteX3" fmla="*/ 905163 w 1136072"/>
              <a:gd name="connsiteY3" fmla="*/ 47517 h 1480093"/>
              <a:gd name="connsiteX4" fmla="*/ 1136072 w 1136072"/>
              <a:gd name="connsiteY4" fmla="*/ 481626 h 14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072" h="1480093">
                <a:moveTo>
                  <a:pt x="0" y="370790"/>
                </a:moveTo>
                <a:cubicBezTo>
                  <a:pt x="65424" y="227626"/>
                  <a:pt x="130849" y="84463"/>
                  <a:pt x="230909" y="269190"/>
                </a:cubicBezTo>
                <a:cubicBezTo>
                  <a:pt x="330969" y="453917"/>
                  <a:pt x="487987" y="1516098"/>
                  <a:pt x="600363" y="1479153"/>
                </a:cubicBezTo>
                <a:cubicBezTo>
                  <a:pt x="712739" y="1442208"/>
                  <a:pt x="815878" y="213771"/>
                  <a:pt x="905163" y="47517"/>
                </a:cubicBezTo>
                <a:cubicBezTo>
                  <a:pt x="994448" y="-118737"/>
                  <a:pt x="1065260" y="181444"/>
                  <a:pt x="1136072" y="481626"/>
                </a:cubicBezTo>
              </a:path>
            </a:pathLst>
          </a:custGeom>
          <a:noFill/>
          <a:ln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f(x) &gt; a     f(x)&lt;a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answer to an inequality is always an interval -  the answer to these questions is a domain interval </a:t>
            </a:r>
          </a:p>
          <a:p>
            <a:r>
              <a:rPr lang="en-US" dirty="0" smtClean="0"/>
              <a:t>draw a horizontal line through a.</a:t>
            </a:r>
          </a:p>
          <a:p>
            <a:r>
              <a:rPr lang="en-US" dirty="0" smtClean="0"/>
              <a:t>Where the graph crosses this line is the endpoints of the solution intervals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058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Systems of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514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 system is a set of 2 or more equations that are statements about the same domain and range.</a:t>
            </a:r>
          </a:p>
          <a:p>
            <a:r>
              <a:rPr lang="en-US" dirty="0"/>
              <a:t> </a:t>
            </a:r>
            <a:r>
              <a:rPr lang="en-US" dirty="0" smtClean="0"/>
              <a:t>the solution of a system is the point or points at which both statements are true -  this is the mathematical definition of intersection.</a:t>
            </a:r>
          </a:p>
          <a:p>
            <a:r>
              <a:rPr lang="en-US" dirty="0"/>
              <a:t> </a:t>
            </a:r>
            <a:r>
              <a:rPr lang="en-US" dirty="0" smtClean="0"/>
              <a:t>Therefore the solution of a system is where the graphs of the 2 equations intersect.</a:t>
            </a:r>
          </a:p>
          <a:p>
            <a:r>
              <a:rPr lang="en-US" dirty="0" smtClean="0"/>
              <a:t>If the equations are linear this can happen once, never, or everywhere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313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graphs tell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consistent and inconsistent</a:t>
            </a:r>
          </a:p>
          <a:p>
            <a:r>
              <a:rPr lang="en-US" dirty="0"/>
              <a:t> </a:t>
            </a:r>
            <a:r>
              <a:rPr lang="en-US" dirty="0" smtClean="0"/>
              <a:t>independent and dependent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3352800"/>
            <a:ext cx="11430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743200" y="2971800"/>
            <a:ext cx="381000" cy="175260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3352800"/>
            <a:ext cx="1219200" cy="1371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6800" y="3124200"/>
            <a:ext cx="1219200" cy="1371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f(x)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2819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g(x)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2971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k(x)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33411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m(x)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315200" y="3124200"/>
            <a:ext cx="990600" cy="13716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05800" y="2895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j(x)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104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22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graphs to solve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Given a graph the solution is the point of intersection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38150"/>
              </p:ext>
            </p:extLst>
          </p:nvPr>
        </p:nvGraphicFramePr>
        <p:xfrm>
          <a:off x="2133601" y="3810001"/>
          <a:ext cx="4488611" cy="246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129936"/>
              </p:ext>
            </p:extLst>
          </p:nvPr>
        </p:nvGraphicFramePr>
        <p:xfrm>
          <a:off x="6096001" y="3810001"/>
          <a:ext cx="4488611" cy="2468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341418" y="5029200"/>
            <a:ext cx="2459182" cy="914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800" y="3962400"/>
            <a:ext cx="2209800" cy="18288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00800" y="4114800"/>
            <a:ext cx="2209800" cy="19812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391400" y="3886200"/>
            <a:ext cx="1447800" cy="1295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8044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systems to solve linear equations in one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 equation in one variable can be viewed as a system</a:t>
            </a:r>
          </a:p>
          <a:p>
            <a:r>
              <a:rPr lang="en-US" dirty="0"/>
              <a:t> </a:t>
            </a:r>
            <a:r>
              <a:rPr lang="en-US" dirty="0" smtClean="0"/>
              <a:t>Ex:      3(x – 5) + 2x =  7x – 9   becomes</a:t>
            </a:r>
          </a:p>
          <a:p>
            <a:pPr marL="0" indent="0">
              <a:buNone/>
            </a:pPr>
            <a:r>
              <a:rPr lang="en-US" dirty="0" smtClean="0"/>
              <a:t>                     f(x) = 3(x – 5) + 2x   and g(x) = 7x – 9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When the solution on the screen appears the value for x is the solution to the equation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067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numerically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Before technology this was called guess and check</a:t>
            </a:r>
          </a:p>
          <a:p>
            <a:r>
              <a:rPr lang="en-US" dirty="0"/>
              <a:t> </a:t>
            </a:r>
            <a:r>
              <a:rPr lang="en-US" dirty="0" smtClean="0"/>
              <a:t>now it is called using a table to solve</a:t>
            </a:r>
          </a:p>
          <a:p>
            <a:r>
              <a:rPr lang="en-US" dirty="0"/>
              <a:t> </a:t>
            </a:r>
            <a:r>
              <a:rPr lang="en-US" dirty="0" smtClean="0"/>
              <a:t>given 2 equations you generate a table with 3 columns when you graph.  The Solution is the place where column 2 is the same as column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2 numbers in an equation that are equal</a:t>
            </a:r>
          </a:p>
          <a:p>
            <a:r>
              <a:rPr lang="en-US" dirty="0" smtClean="0"/>
              <a:t>Changing one of them changes the truth of the equation – changing both of them(both sides of equation) the </a:t>
            </a:r>
            <a:r>
              <a:rPr lang="en-US" b="1" dirty="0" smtClean="0">
                <a:solidFill>
                  <a:srgbClr val="FF0000"/>
                </a:solidFill>
              </a:rPr>
              <a:t>same way </a:t>
            </a:r>
            <a:r>
              <a:rPr lang="en-US" dirty="0" smtClean="0"/>
              <a:t>changes the form of the equation but not the truth of the equation</a:t>
            </a:r>
          </a:p>
          <a:p>
            <a:r>
              <a:rPr lang="en-US" dirty="0" smtClean="0"/>
              <a:t>Isolate the variable – changing the equation so that the variable is on one side (alone), makes a statement about  the value of x that is true.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459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Find the solution for the following system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3994"/>
              </p:ext>
            </p:extLst>
          </p:nvPr>
        </p:nvGraphicFramePr>
        <p:xfrm>
          <a:off x="2895600" y="2743200"/>
          <a:ext cx="2590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g(x)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9562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graphing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Solve equations for y </a:t>
            </a:r>
          </a:p>
          <a:p>
            <a:r>
              <a:rPr lang="en-US" dirty="0" smtClean="0"/>
              <a:t>Enter the equations in calculator</a:t>
            </a:r>
          </a:p>
          <a:p>
            <a:r>
              <a:rPr lang="en-US" dirty="0" smtClean="0"/>
              <a:t>Press graph -   adjust window so the intersection shows (for linear equations this isn’t really necessary)</a:t>
            </a:r>
          </a:p>
          <a:p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 button and trace button – choose number 5 in the menu.</a:t>
            </a:r>
          </a:p>
          <a:p>
            <a:r>
              <a:rPr lang="en-US" dirty="0"/>
              <a:t> </a:t>
            </a:r>
            <a:r>
              <a:rPr lang="en-US" dirty="0" smtClean="0"/>
              <a:t>a cursor appears on one of the lines – use arrows to move the cursor close to the point of intersection (with linear equations this is not necessary but it IS necessary when we do non- linear systems)</a:t>
            </a:r>
          </a:p>
          <a:p>
            <a:r>
              <a:rPr lang="en-US" dirty="0"/>
              <a:t> </a:t>
            </a:r>
            <a:r>
              <a:rPr lang="en-US" dirty="0" smtClean="0"/>
              <a:t>the calculator is displaying the equation for the line at the top and a question at the bottom.   Press enter to answer yes -  another question appears – press enter again- ANOTHER question appears – press enter AGAIN.  (in other words press enter 3 times)</a:t>
            </a:r>
          </a:p>
          <a:p>
            <a:r>
              <a:rPr lang="en-US" dirty="0"/>
              <a:t> </a:t>
            </a:r>
            <a:r>
              <a:rPr lang="en-US" dirty="0" smtClean="0"/>
              <a:t>now there are 2 numbers displayed at the bottom of the screen. This is the point of intersection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758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technology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Solve both equations for y</a:t>
                </a:r>
              </a:p>
              <a:p>
                <a:r>
                  <a:rPr lang="en-US" dirty="0" smtClean="0"/>
                  <a:t>Enter the equations</a:t>
                </a:r>
              </a:p>
              <a:p>
                <a:r>
                  <a:rPr lang="en-US" dirty="0" smtClean="0"/>
                  <a:t>Press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button and graph button and a table appears.   Use the up and down arrows to scroll through the table   or go to  table settings and choose a different start number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if you can’t find a match you have to go to table set and choose a new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This is EXTREMELY tedious -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89986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Substitution is replacing one   “number” with another form of the number that is equal to it</a:t>
            </a:r>
          </a:p>
          <a:p>
            <a:r>
              <a:rPr lang="en-US" dirty="0" smtClean="0"/>
              <a:t>You do this when you evaluate a function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Ex:     find  3x  = y   when x = -5</a:t>
            </a:r>
          </a:p>
          <a:p>
            <a:r>
              <a:rPr lang="en-US" dirty="0"/>
              <a:t> </a:t>
            </a:r>
            <a:r>
              <a:rPr lang="en-US" dirty="0" smtClean="0"/>
              <a:t>You can do this with full equations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y = 3x + 2</a:t>
            </a:r>
          </a:p>
          <a:p>
            <a:pPr>
              <a:buNone/>
            </a:pPr>
            <a:r>
              <a:rPr lang="en-US" dirty="0" smtClean="0"/>
              <a:t>      3y – 2x = 8</a:t>
            </a:r>
          </a:p>
          <a:p>
            <a:endParaRPr lang="en-US" dirty="0" smtClean="0"/>
          </a:p>
          <a:p>
            <a:r>
              <a:rPr lang="en-US" dirty="0" smtClean="0"/>
              <a:t>   3x – y = 26</a:t>
            </a:r>
          </a:p>
          <a:p>
            <a:pPr>
              <a:buNone/>
            </a:pPr>
            <a:r>
              <a:rPr lang="en-US" dirty="0" smtClean="0"/>
              <a:t>     3y + 2x =  -1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2x + 3y = 12</a:t>
            </a:r>
          </a:p>
          <a:p>
            <a:pPr>
              <a:buNone/>
            </a:pPr>
            <a:r>
              <a:rPr lang="en-US" dirty="0" smtClean="0"/>
              <a:t>     6y = 15 – 4x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f(x) = 3x + 8</a:t>
            </a:r>
          </a:p>
          <a:p>
            <a:pPr>
              <a:buNone/>
            </a:pPr>
            <a:r>
              <a:rPr lang="en-US" dirty="0" smtClean="0"/>
              <a:t>        g(x) = 7 – 2x</a:t>
            </a:r>
          </a:p>
          <a:p>
            <a:endParaRPr lang="en-US" dirty="0" smtClean="0"/>
          </a:p>
          <a:p>
            <a:r>
              <a:rPr lang="en-US" dirty="0" smtClean="0"/>
              <a:t>2x – 3y = 12</a:t>
            </a:r>
          </a:p>
          <a:p>
            <a:pPr>
              <a:buNone/>
            </a:pPr>
            <a:r>
              <a:rPr lang="en-US" dirty="0" smtClean="0"/>
              <a:t>    3x + 6y =   32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Sometimes simply called the addition/multiplication method because that is what you do</a:t>
            </a:r>
          </a:p>
          <a:p>
            <a:r>
              <a:rPr lang="en-US" dirty="0" smtClean="0"/>
              <a:t>For any equation you can add anything you want as long as you add to both sides</a:t>
            </a:r>
          </a:p>
          <a:p>
            <a:r>
              <a:rPr lang="en-US" dirty="0" smtClean="0"/>
              <a:t>This includes adding equations -  as long as you add both sides</a:t>
            </a:r>
          </a:p>
          <a:p>
            <a:r>
              <a:rPr lang="en-US" dirty="0" smtClean="0"/>
              <a:t>This is helpful if one of the variable terms match -  If they don’t you have to multiply to make them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2x + 4y = 26</a:t>
            </a:r>
          </a:p>
          <a:p>
            <a:pPr>
              <a:buNone/>
            </a:pPr>
            <a:r>
              <a:rPr lang="en-US" dirty="0" smtClean="0"/>
              <a:t>    -2x – 6y = -32  </a:t>
            </a:r>
          </a:p>
          <a:p>
            <a:endParaRPr lang="en-US" dirty="0" smtClean="0"/>
          </a:p>
          <a:p>
            <a:r>
              <a:rPr lang="en-US" dirty="0"/>
              <a:t>x</a:t>
            </a:r>
            <a:r>
              <a:rPr lang="en-US" dirty="0" smtClean="0"/>
              <a:t> – y = 14</a:t>
            </a:r>
          </a:p>
          <a:p>
            <a:pPr>
              <a:buNone/>
            </a:pPr>
            <a:r>
              <a:rPr lang="en-US" dirty="0" smtClean="0"/>
              <a:t>     x + 4y = 10</a:t>
            </a:r>
          </a:p>
          <a:p>
            <a:endParaRPr lang="en-US" dirty="0" smtClean="0"/>
          </a:p>
          <a:p>
            <a:r>
              <a:rPr lang="en-US" dirty="0" smtClean="0"/>
              <a:t>2x + 3y = 19</a:t>
            </a:r>
          </a:p>
          <a:p>
            <a:pPr>
              <a:buNone/>
            </a:pPr>
            <a:r>
              <a:rPr lang="en-US" dirty="0" smtClean="0"/>
              <a:t>    5x – 4y = -10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3x = -5 – 7y</a:t>
            </a:r>
          </a:p>
          <a:p>
            <a:pPr>
              <a:buNone/>
            </a:pPr>
            <a:r>
              <a:rPr lang="en-US" dirty="0" smtClean="0"/>
              <a:t>    2y + 6x =   14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2x + 4y = 3</a:t>
            </a:r>
          </a:p>
          <a:p>
            <a:pPr>
              <a:buNone/>
            </a:pPr>
            <a:r>
              <a:rPr lang="en-US" dirty="0" smtClean="0"/>
              <a:t>    8y – x = 11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2(x – 8) + 3y =  -18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y – 3x  = 25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8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in 3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system requires 3 equations in order to solve.</a:t>
            </a:r>
          </a:p>
          <a:p>
            <a:r>
              <a:rPr lang="en-US" dirty="0" smtClean="0"/>
              <a:t>Geometrically each equation defines a plane in space and the solution is a single point where all three planes intersect.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intersection of any 2 planes is a line.</a:t>
            </a:r>
          </a:p>
          <a:p>
            <a:r>
              <a:rPr lang="en-US" dirty="0" smtClean="0"/>
              <a:t>The 3 planes can intersect in such a way that the intersection is a line (dependent system)  or they can meet only 2 at any given spot (or be parallel) (inconsistent system)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symbolically/analytically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one equation to remove one variable from the other 2 equations </a:t>
            </a:r>
          </a:p>
          <a:p>
            <a:r>
              <a:rPr lang="en-US" dirty="0" smtClean="0"/>
              <a:t>Solve the resulting two variable system</a:t>
            </a:r>
          </a:p>
          <a:p>
            <a:r>
              <a:rPr lang="en-US" dirty="0" smtClean="0"/>
              <a:t>Return and find the value of the third variable</a:t>
            </a:r>
          </a:p>
          <a:p>
            <a:endParaRPr lang="en-US" dirty="0" smtClean="0"/>
          </a:p>
          <a:p>
            <a:r>
              <a:rPr lang="en-US" dirty="0" smtClean="0"/>
              <a:t>To remove the first variable the techniques are the same as for two variable systems.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Examples: solving for a given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   Information             Question</a:t>
                </a:r>
              </a:p>
              <a:p>
                <a:r>
                  <a:rPr lang="en-US" dirty="0" smtClean="0"/>
                  <a:t>3(x – 9) = 5x + 2       solve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         solve</a:t>
                </a:r>
              </a:p>
              <a:p>
                <a:r>
                  <a:rPr lang="en-US" dirty="0"/>
                  <a:t>3y – 5x = 7(x – 2y)   solve for 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                 solve for y</a:t>
                </a:r>
              </a:p>
              <a:p>
                <a:r>
                  <a:rPr lang="en-US" dirty="0" smtClean="0"/>
                  <a:t>y = 3x – 9                  solve for 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3644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by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x + y + z = 7             (eq1)                              </a:t>
            </a:r>
          </a:p>
          <a:p>
            <a:pPr marL="0" indent="0">
              <a:buNone/>
            </a:pPr>
            <a:r>
              <a:rPr lang="en-US" dirty="0" smtClean="0"/>
              <a:t>     2x – 3y + z = -62     (eq2)</a:t>
            </a:r>
          </a:p>
          <a:p>
            <a:pPr marL="0" indent="0">
              <a:buNone/>
            </a:pPr>
            <a:r>
              <a:rPr lang="en-US" dirty="0" smtClean="0"/>
              <a:t>     2x + 4y + 3z =  42    (eq3)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Solution (-5,16,-4)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solve by elimination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2x – 3y + 5z =  -8   (eq1)                          </a:t>
            </a:r>
          </a:p>
          <a:p>
            <a:r>
              <a:rPr lang="en-US" dirty="0" smtClean="0"/>
              <a:t>3x + 3y – 2z =  9     (eq2)</a:t>
            </a:r>
          </a:p>
          <a:p>
            <a:r>
              <a:rPr lang="en-US" dirty="0" smtClean="0"/>
              <a:t>5x – y + z = 8          (eq3)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= 2  y = -1   z=-3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Inconsistent: analytically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at any time all variables cancel and the equation is false the system is inconsistent</a:t>
            </a:r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 5x + 9y + z = 9                                </a:t>
            </a:r>
          </a:p>
          <a:p>
            <a:pPr>
              <a:buNone/>
            </a:pPr>
            <a:r>
              <a:rPr lang="en-US" dirty="0" smtClean="0"/>
              <a:t>       3x + 4y + z = 12                               </a:t>
            </a:r>
          </a:p>
          <a:p>
            <a:pPr>
              <a:buNone/>
            </a:pPr>
            <a:r>
              <a:rPr lang="en-US" dirty="0" smtClean="0"/>
              <a:t>       4x + 3y +2z = 12    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- analytically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at any time the variables disappear and the resulting equation is true you have a dependent system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 6x – 4y + z = 9</a:t>
            </a:r>
          </a:p>
          <a:p>
            <a:pPr>
              <a:buNone/>
            </a:pPr>
            <a:r>
              <a:rPr lang="en-US" dirty="0" smtClean="0"/>
              <a:t>       8x – 3y + z  = 7 </a:t>
            </a:r>
          </a:p>
          <a:p>
            <a:pPr>
              <a:buNone/>
            </a:pPr>
            <a:r>
              <a:rPr lang="en-US" dirty="0" smtClean="0"/>
              <a:t>       4x – 5y + z  =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81200" y="1981200"/>
            <a:ext cx="40386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A. 2x – 3y +2z = -7</a:t>
            </a:r>
          </a:p>
          <a:p>
            <a:pPr>
              <a:buNone/>
            </a:pPr>
            <a:r>
              <a:rPr lang="en-US" dirty="0" smtClean="0"/>
              <a:t>        x   + 4y – z = 10</a:t>
            </a:r>
          </a:p>
          <a:p>
            <a:pPr>
              <a:buNone/>
            </a:pPr>
            <a:r>
              <a:rPr lang="en-US" dirty="0" smtClean="0"/>
              <a:t>      3x  + 2y + z  = 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 2x + 5y – z = </a:t>
            </a:r>
            <a:r>
              <a:rPr lang="en-US" dirty="0"/>
              <a:t>9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x  - y + 2z =  -1</a:t>
            </a:r>
          </a:p>
          <a:p>
            <a:pPr>
              <a:buNone/>
            </a:pPr>
            <a:r>
              <a:rPr lang="en-US" dirty="0" smtClean="0"/>
              <a:t>       x  + 3y  - z  = 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172200" y="1981200"/>
            <a:ext cx="40386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B. 2x + y + 3z = 2</a:t>
            </a:r>
          </a:p>
          <a:p>
            <a:pPr>
              <a:buNone/>
            </a:pPr>
            <a:r>
              <a:rPr lang="en-US" dirty="0" smtClean="0"/>
              <a:t>       x  - 11y  + 4z = -54</a:t>
            </a:r>
          </a:p>
          <a:p>
            <a:pPr>
              <a:buNone/>
            </a:pPr>
            <a:r>
              <a:rPr lang="en-US" dirty="0" smtClean="0"/>
              <a:t>      -5x + 8y – 12 z = 43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D.  2x + y    = - 3</a:t>
            </a:r>
          </a:p>
          <a:p>
            <a:pPr>
              <a:buNone/>
            </a:pPr>
            <a:r>
              <a:rPr lang="en-US" dirty="0" smtClean="0"/>
              <a:t>            2y + 16z = -18</a:t>
            </a:r>
          </a:p>
          <a:p>
            <a:pPr>
              <a:buNone/>
            </a:pPr>
            <a:r>
              <a:rPr lang="en-US" dirty="0" smtClean="0"/>
              <a:t>      -7x – 3y + 4z =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variable inequalities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solution set for a one variable inequality is an interval   -   it has a start and a stop and can be described easily</a:t>
            </a:r>
          </a:p>
          <a:p>
            <a:r>
              <a:rPr lang="en-US" dirty="0" smtClean="0"/>
              <a:t>The solution set of a two variable inequality is a section of the plane which can only be described in the most abstract sense therefore graphs on linear inequalities are very helpful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8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 line.</a:t>
            </a:r>
          </a:p>
          <a:p>
            <a:r>
              <a:rPr lang="en-US" dirty="0" smtClean="0"/>
              <a:t>Determine the direction of shading either by analyzing the equation or substituting a point</a:t>
            </a:r>
          </a:p>
          <a:p>
            <a:r>
              <a:rPr lang="en-US" dirty="0" smtClean="0"/>
              <a:t>Shade the section that is true for the inequality [check a point to verify]</a:t>
            </a:r>
          </a:p>
          <a:p>
            <a:r>
              <a:rPr lang="en-US" dirty="0" smtClean="0"/>
              <a:t>Most graphing utilities have a way to do this on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y &gt; 2x – 7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4648200" y="1498600"/>
          <a:ext cx="5715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art" r:id="rId3" imgW="2743290" imgH="1828800" progId="MSGraph.Chart.8">
                  <p:embed/>
                </p:oleObj>
              </mc:Choice>
              <mc:Fallback>
                <p:oleObj name="Chart" r:id="rId3" imgW="2743290" imgH="18288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98600"/>
                        <a:ext cx="5715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2x + 5y &lt; 10</a:t>
            </a:r>
            <a:endParaRPr lang="en-US" dirty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4648200" y="1498600"/>
          <a:ext cx="5715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art" r:id="rId3" imgW="2743290" imgH="1828800" progId="MSGraph.Chart.8">
                  <p:embed/>
                </p:oleObj>
              </mc:Choice>
              <mc:Fallback>
                <p:oleObj name="Chart" r:id="rId3" imgW="2743290" imgH="18288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98600"/>
                        <a:ext cx="5715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1981200"/>
          <a:ext cx="135193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698197" imgH="393529" progId="Equation.3">
                  <p:embed/>
                </p:oleObj>
              </mc:Choice>
              <mc:Fallback>
                <p:oleObj name="Equation" r:id="rId3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135193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4648200" y="1498600"/>
          <a:ext cx="5715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5" imgW="2743290" imgH="1828800" progId="MSGraph.Chart.8">
                  <p:embed/>
                </p:oleObj>
              </mc:Choice>
              <mc:Fallback>
                <p:oleObj name="Chart" r:id="rId5" imgW="2743290" imgH="18288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98600"/>
                        <a:ext cx="5715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changing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Information                       Question</a:t>
                </a:r>
              </a:p>
              <a:p>
                <a:endParaRPr lang="en-US" dirty="0"/>
              </a:p>
              <a:p>
                <a:r>
                  <a:rPr lang="en-US" dirty="0" smtClean="0"/>
                  <a:t>3x – 5y = 12     What form is this?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Change to slope/intercept form</a:t>
                </a:r>
                <a:endParaRPr lang="en-US" dirty="0"/>
              </a:p>
              <a:p>
                <a:r>
                  <a:rPr lang="en-US" dirty="0" smtClean="0"/>
                  <a:t>y = 2x – 7          Change to standard form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−9=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−7</m:t>
                        </m:r>
                      </m:e>
                    </m:d>
                  </m:oMath>
                </a14:m>
                <a:r>
                  <a:rPr lang="en-US" dirty="0" smtClean="0"/>
                  <a:t>    change to standard and to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slope intercept form.</a:t>
                </a:r>
              </a:p>
              <a:p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051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Solutions/test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given point is a solution to the problem if it lies in the solution area </a:t>
            </a:r>
          </a:p>
          <a:p>
            <a:r>
              <a:rPr lang="en-US" dirty="0" smtClean="0"/>
              <a:t>a given point is a solution if it makes the algebraic sentence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Mark need to buy notebooks and pencils.  The notebooks cost $4.50 each and the pencils packages cost $2.75 each.  He can spend no more than $50.</a:t>
            </a:r>
          </a:p>
          <a:p>
            <a:r>
              <a:rPr lang="en-US" dirty="0"/>
              <a:t> </a:t>
            </a:r>
            <a:r>
              <a:rPr lang="en-US" dirty="0" smtClean="0"/>
              <a:t>write an algebraic inequality to model this.</a:t>
            </a:r>
          </a:p>
          <a:p>
            <a:r>
              <a:rPr lang="en-US" dirty="0"/>
              <a:t> </a:t>
            </a:r>
            <a:r>
              <a:rPr lang="en-US" dirty="0" smtClean="0"/>
              <a:t>graph the inequality</a:t>
            </a:r>
          </a:p>
          <a:p>
            <a:r>
              <a:rPr lang="en-US" dirty="0"/>
              <a:t> </a:t>
            </a:r>
            <a:r>
              <a:rPr lang="en-US" dirty="0" smtClean="0"/>
              <a:t>can he buy 7 notebooks and 10 packages of pencils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inequalities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 problem that involves two or more conditions on the domain and range is a system</a:t>
            </a:r>
          </a:p>
          <a:p>
            <a:r>
              <a:rPr lang="en-US" dirty="0" smtClean="0"/>
              <a:t>Like single inequalities (only worse) a graph is the best way to see the solution set for this type of problem</a:t>
            </a:r>
          </a:p>
          <a:p>
            <a:r>
              <a:rPr lang="en-US" dirty="0"/>
              <a:t> </a:t>
            </a:r>
            <a:r>
              <a:rPr lang="en-US" dirty="0" smtClean="0"/>
              <a:t>the solution set is the intersection of the two inequalities – if it exists it is one section of the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2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of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Graph both lines </a:t>
            </a:r>
          </a:p>
          <a:p>
            <a:r>
              <a:rPr lang="en-US" dirty="0" smtClean="0"/>
              <a:t>Determine the section which makes BOTH inequalities true and shade ONLY that section</a:t>
            </a:r>
          </a:p>
          <a:p>
            <a:r>
              <a:rPr lang="en-US" dirty="0" smtClean="0"/>
              <a:t>You can use test points or analyze the statement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Inequality Systems - examples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Y &lt; 3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Y </a:t>
            </a:r>
            <a:r>
              <a:rPr lang="en-US" dirty="0"/>
              <a:t>≥ </a:t>
            </a:r>
            <a:r>
              <a:rPr lang="en-US" dirty="0"/>
              <a:t>2x - 4</a:t>
            </a:r>
          </a:p>
        </p:txBody>
      </p:sp>
      <p:graphicFrame>
        <p:nvGraphicFramePr>
          <p:cNvPr id="151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498600"/>
          <a:ext cx="5715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hart" r:id="rId3" imgW="2743290" imgH="1828800" progId="MSGraph.Chart.8">
                  <p:embed/>
                </p:oleObj>
              </mc:Choice>
              <mc:Fallback>
                <p:oleObj name="Chart" r:id="rId3" imgW="2743290" imgH="1828800" progId="MSGraph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98600"/>
                        <a:ext cx="5715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Inequality Systems - examples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3x + 2y &lt; 8</a:t>
            </a:r>
          </a:p>
          <a:p>
            <a:pPr>
              <a:buFont typeface="Wingdings" pitchFamily="2" charset="2"/>
              <a:buNone/>
            </a:pPr>
            <a:r>
              <a:rPr lang="en-US"/>
              <a:t>3y – 2x &lt; 15</a:t>
            </a:r>
          </a:p>
        </p:txBody>
      </p:sp>
      <p:graphicFrame>
        <p:nvGraphicFramePr>
          <p:cNvPr id="1525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498600"/>
          <a:ext cx="5715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Chart" r:id="rId3" imgW="2743290" imgH="1828800" progId="MSGraph.Chart.8">
                  <p:embed/>
                </p:oleObj>
              </mc:Choice>
              <mc:Fallback>
                <p:oleObj name="Chart" r:id="rId3" imgW="2743290" imgH="1828800" progId="MSGraph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98600"/>
                        <a:ext cx="5715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x+ y &gt; 2</a:t>
            </a:r>
          </a:p>
          <a:p>
            <a:pPr>
              <a:buNone/>
            </a:pPr>
            <a:r>
              <a:rPr lang="en-US" dirty="0" smtClean="0"/>
              <a:t>    x – y &gt; 5   </a:t>
            </a:r>
            <a:endParaRPr lang="en-US" dirty="0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4648200" y="1498600"/>
          <a:ext cx="5715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hart" r:id="rId3" imgW="2743290" imgH="1828800" progId="MSGraph.Chart.8">
                  <p:embed/>
                </p:oleObj>
              </mc:Choice>
              <mc:Fallback>
                <p:oleObj name="Chart" r:id="rId3" imgW="2743290" imgH="1828800" progId="MSGraph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98600"/>
                        <a:ext cx="5715000" cy="381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 Systems - examples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y</a:t>
            </a:r>
            <a:r>
              <a:rPr lang="en-US" dirty="0"/>
              <a:t> </a:t>
            </a:r>
            <a:r>
              <a:rPr lang="en-US" dirty="0"/>
              <a:t>&lt; 2x -3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y</a:t>
            </a:r>
            <a:r>
              <a:rPr lang="en-US" dirty="0"/>
              <a:t>&gt; </a:t>
            </a:r>
            <a:r>
              <a:rPr lang="en-US" dirty="0"/>
              <a:t>4 – </a:t>
            </a:r>
            <a:r>
              <a:rPr lang="en-US" dirty="0"/>
              <a:t>2x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x&lt; </a:t>
            </a:r>
            <a:r>
              <a:rPr lang="en-US" dirty="0"/>
              <a:t>4</a:t>
            </a:r>
          </a:p>
        </p:txBody>
      </p:sp>
      <p:graphicFrame>
        <p:nvGraphicFramePr>
          <p:cNvPr id="14848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8902718"/>
              </p:ext>
            </p:extLst>
          </p:nvPr>
        </p:nvGraphicFramePr>
        <p:xfrm>
          <a:off x="3962400" y="1143000"/>
          <a:ext cx="85725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Chart" r:id="rId3" imgW="2743290" imgH="1828800" progId="MSGraph.Chart.8">
                  <p:embed/>
                </p:oleObj>
              </mc:Choice>
              <mc:Fallback>
                <p:oleObj name="Chart" r:id="rId3" imgW="2743290" imgH="1828800" progId="MSGraph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143000"/>
                        <a:ext cx="8572500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2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2 variables in an equation form a relation between the two variables</a:t>
            </a:r>
          </a:p>
          <a:p>
            <a:endParaRPr lang="en-US" dirty="0" smtClean="0"/>
          </a:p>
          <a:p>
            <a:r>
              <a:rPr lang="en-US" dirty="0" smtClean="0"/>
              <a:t>A solution to the relation is a </a:t>
            </a:r>
            <a:r>
              <a:rPr lang="en-US" b="1" dirty="0" smtClean="0">
                <a:solidFill>
                  <a:srgbClr val="FF0000"/>
                </a:solidFill>
              </a:rPr>
              <a:t>pair of numbers</a:t>
            </a:r>
          </a:p>
          <a:p>
            <a:endParaRPr lang="en-US" dirty="0"/>
          </a:p>
          <a:p>
            <a:r>
              <a:rPr lang="en-US" dirty="0" smtClean="0"/>
              <a:t>For any 2 relation there are infinite solutions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7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points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      3x – 2y = 12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find the solution if y = 7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find the solution if x = -5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          fill in the table:   </a:t>
                </a:r>
              </a:p>
              <a:p>
                <a:r>
                  <a:rPr lang="en-US" dirty="0" smtClean="0"/>
                  <a:t>Given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If x = -4  then y =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The point (a, 12) is a solution.  Find 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159808"/>
              </p:ext>
            </p:extLst>
          </p:nvPr>
        </p:nvGraphicFramePr>
        <p:xfrm>
          <a:off x="6172200" y="3276600"/>
          <a:ext cx="411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322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3623</Words>
  <Application>Microsoft Office PowerPoint</Application>
  <PresentationFormat>Widescreen</PresentationFormat>
  <Paragraphs>571</Paragraphs>
  <Slides>77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77</vt:i4>
      </vt:variant>
    </vt:vector>
  </HeadingPairs>
  <TitlesOfParts>
    <vt:vector size="85" baseType="lpstr">
      <vt:lpstr>Arial</vt:lpstr>
      <vt:lpstr>Calibri</vt:lpstr>
      <vt:lpstr>Calibri Light</vt:lpstr>
      <vt:lpstr>Cambria Math</vt:lpstr>
      <vt:lpstr>Wingdings</vt:lpstr>
      <vt:lpstr>Office Theme</vt:lpstr>
      <vt:lpstr>Equation</vt:lpstr>
      <vt:lpstr>Chart</vt:lpstr>
      <vt:lpstr>Unit 1</vt:lpstr>
      <vt:lpstr>Pre-requisite knowledge</vt:lpstr>
      <vt:lpstr>Linear </vt:lpstr>
      <vt:lpstr>Linear equations/relations</vt:lpstr>
      <vt:lpstr>Changing equations</vt:lpstr>
      <vt:lpstr>Examples: solving for a given variable</vt:lpstr>
      <vt:lpstr>Examples: changing form</vt:lpstr>
      <vt:lpstr>Solving for 2 variables</vt:lpstr>
      <vt:lpstr>Specific points</vt:lpstr>
      <vt:lpstr>General solutions</vt:lpstr>
      <vt:lpstr>Objectives</vt:lpstr>
      <vt:lpstr>Intercepts</vt:lpstr>
      <vt:lpstr>Finding intercepts : algebraically</vt:lpstr>
      <vt:lpstr>Slope/ rate of change</vt:lpstr>
      <vt:lpstr>Examples</vt:lpstr>
      <vt:lpstr>More examples</vt:lpstr>
      <vt:lpstr>Examples: find the slope of each line described here</vt:lpstr>
      <vt:lpstr>What you should know about slope</vt:lpstr>
      <vt:lpstr>Applications: Understanding answers</vt:lpstr>
      <vt:lpstr>Graphing linear equations</vt:lpstr>
      <vt:lpstr>Sketching linear graphs</vt:lpstr>
      <vt:lpstr>Models  - equations</vt:lpstr>
      <vt:lpstr>y = mx +b method</vt:lpstr>
      <vt:lpstr>Point slope method</vt:lpstr>
      <vt:lpstr>Relation</vt:lpstr>
      <vt:lpstr>Functions </vt:lpstr>
      <vt:lpstr>Examples: these are all relations: are they functions?</vt:lpstr>
      <vt:lpstr>Example:  decide if the following relations are function</vt:lpstr>
      <vt:lpstr>Examples continued:  is the relation a function</vt:lpstr>
      <vt:lpstr>Is it a function?</vt:lpstr>
      <vt:lpstr>Function notation </vt:lpstr>
      <vt:lpstr>Questions using f(x) notation</vt:lpstr>
      <vt:lpstr>Questions using f(x) notation</vt:lpstr>
      <vt:lpstr>Using table feature on calculator</vt:lpstr>
      <vt:lpstr>Domain and range</vt:lpstr>
      <vt:lpstr>Restricted domains</vt:lpstr>
      <vt:lpstr>Restrictions you should know</vt:lpstr>
      <vt:lpstr>Example:  determine the domain</vt:lpstr>
      <vt:lpstr>Information from graphs - for ANY relation not just linear </vt:lpstr>
      <vt:lpstr>Given input estimate output</vt:lpstr>
      <vt:lpstr>Given output estimate input (solve)</vt:lpstr>
      <vt:lpstr>Increasing and decreasing intervals</vt:lpstr>
      <vt:lpstr>f(x) &gt; a     f(x)&lt;a</vt:lpstr>
      <vt:lpstr>Chapter 2</vt:lpstr>
      <vt:lpstr>Definitions</vt:lpstr>
      <vt:lpstr>What the graphs tell us</vt:lpstr>
      <vt:lpstr>Using graphs to solve a system</vt:lpstr>
      <vt:lpstr>Using systems to solve linear equations in one variable</vt:lpstr>
      <vt:lpstr>Solving numerically</vt:lpstr>
      <vt:lpstr>Examples</vt:lpstr>
      <vt:lpstr>Using your graphing calculator</vt:lpstr>
      <vt:lpstr>Using technology</vt:lpstr>
      <vt:lpstr>Substitution</vt:lpstr>
      <vt:lpstr>Examples</vt:lpstr>
      <vt:lpstr>Elimination</vt:lpstr>
      <vt:lpstr>examples</vt:lpstr>
      <vt:lpstr>More examples</vt:lpstr>
      <vt:lpstr>Systems in 3 variables</vt:lpstr>
      <vt:lpstr>Solving symbolically/analytically</vt:lpstr>
      <vt:lpstr>Example: by substitution</vt:lpstr>
      <vt:lpstr>Example: solve by elimination </vt:lpstr>
      <vt:lpstr>Inconsistent: analytically </vt:lpstr>
      <vt:lpstr>Dependent - analytically</vt:lpstr>
      <vt:lpstr>More Examples</vt:lpstr>
      <vt:lpstr>2 variable inequalities</vt:lpstr>
      <vt:lpstr>Graphing Linear inequalities</vt:lpstr>
      <vt:lpstr>Example</vt:lpstr>
      <vt:lpstr>Example</vt:lpstr>
      <vt:lpstr>Example</vt:lpstr>
      <vt:lpstr>Solutions/test point</vt:lpstr>
      <vt:lpstr>Example:</vt:lpstr>
      <vt:lpstr>Systems of inequalities</vt:lpstr>
      <vt:lpstr>Systems of inequalities</vt:lpstr>
      <vt:lpstr>Inequality Systems - examples</vt:lpstr>
      <vt:lpstr>Inequality Systems - examples</vt:lpstr>
      <vt:lpstr>Example</vt:lpstr>
      <vt:lpstr>Inequality Systems - 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Donna Bradley</dc:creator>
  <cp:lastModifiedBy>Donna Bradley</cp:lastModifiedBy>
  <cp:revision>19</cp:revision>
  <dcterms:created xsi:type="dcterms:W3CDTF">2016-01-05T15:06:38Z</dcterms:created>
  <dcterms:modified xsi:type="dcterms:W3CDTF">2016-01-20T16:26:56Z</dcterms:modified>
</cp:coreProperties>
</file>